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1" r:id="rId2"/>
  </p:sldMasterIdLst>
  <p:notesMasterIdLst>
    <p:notesMasterId r:id="rId41"/>
  </p:notesMasterIdLst>
  <p:sldIdLst>
    <p:sldId id="896" r:id="rId3"/>
    <p:sldId id="853" r:id="rId4"/>
    <p:sldId id="894" r:id="rId5"/>
    <p:sldId id="898" r:id="rId6"/>
    <p:sldId id="897" r:id="rId7"/>
    <p:sldId id="904" r:id="rId8"/>
    <p:sldId id="591" r:id="rId9"/>
    <p:sldId id="905" r:id="rId10"/>
    <p:sldId id="261" r:id="rId11"/>
    <p:sldId id="594" r:id="rId12"/>
    <p:sldId id="900" r:id="rId13"/>
    <p:sldId id="899" r:id="rId14"/>
    <p:sldId id="901" r:id="rId15"/>
    <p:sldId id="886" r:id="rId16"/>
    <p:sldId id="890" r:id="rId17"/>
    <p:sldId id="889" r:id="rId18"/>
    <p:sldId id="895" r:id="rId19"/>
    <p:sldId id="873" r:id="rId20"/>
    <p:sldId id="868" r:id="rId21"/>
    <p:sldId id="858" r:id="rId22"/>
    <p:sldId id="869" r:id="rId23"/>
    <p:sldId id="860" r:id="rId24"/>
    <p:sldId id="870" r:id="rId25"/>
    <p:sldId id="862" r:id="rId26"/>
    <p:sldId id="871" r:id="rId27"/>
    <p:sldId id="864" r:id="rId28"/>
    <p:sldId id="866" r:id="rId29"/>
    <p:sldId id="882" r:id="rId30"/>
    <p:sldId id="875" r:id="rId31"/>
    <p:sldId id="902" r:id="rId32"/>
    <p:sldId id="287" r:id="rId33"/>
    <p:sldId id="284" r:id="rId34"/>
    <p:sldId id="285" r:id="rId35"/>
    <p:sldId id="877" r:id="rId36"/>
    <p:sldId id="879" r:id="rId37"/>
    <p:sldId id="880" r:id="rId38"/>
    <p:sldId id="881" r:id="rId39"/>
    <p:sldId id="903"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M64+1OmKQMsuli4sbtfByg==" hashData="ChVIfRoXEp14zlxMAOWyqZOO1+4="/>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591" autoAdjust="0"/>
  </p:normalViewPr>
  <p:slideViewPr>
    <p:cSldViewPr snapToGrid="0">
      <p:cViewPr varScale="1">
        <p:scale>
          <a:sx n="77" d="100"/>
          <a:sy n="77" d="100"/>
        </p:scale>
        <p:origin x="-912" y="-7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A2FE09-B97E-49C9-9B5E-52CD591F8A8E}" type="doc">
      <dgm:prSet loTypeId="urn:microsoft.com/office/officeart/2005/8/layout/pyramid1" loCatId="pyramid" qsTypeId="urn:microsoft.com/office/officeart/2005/8/quickstyle/simple1" qsCatId="simple" csTypeId="urn:microsoft.com/office/officeart/2005/8/colors/accent1_2" csCatId="accent1" phldr="1"/>
      <dgm:spPr/>
    </dgm:pt>
    <dgm:pt modelId="{24F82EA7-EE86-45AB-8CD0-2D9CB01A351B}">
      <dgm:prSet phldrT="[Text]" custT="1"/>
      <dgm:spPr/>
      <dgm:t>
        <a:bodyPr/>
        <a:lstStyle/>
        <a:p>
          <a:r>
            <a:rPr lang="en-GB" sz="1600" b="1" u="none" baseline="0" dirty="0">
              <a:effectLst/>
            </a:rPr>
            <a:t> </a:t>
          </a:r>
          <a:endParaRPr lang="en-GB" sz="1600" b="1" u="none" dirty="0">
            <a:effectLst/>
          </a:endParaRPr>
        </a:p>
      </dgm:t>
    </dgm:pt>
    <dgm:pt modelId="{B381E68B-E12B-435B-94B2-4B347E79C789}" type="parTrans" cxnId="{7986076B-AC66-4EB0-AF30-95896D7A38CB}">
      <dgm:prSet/>
      <dgm:spPr/>
      <dgm:t>
        <a:bodyPr/>
        <a:lstStyle/>
        <a:p>
          <a:endParaRPr lang="en-GB" sz="1600"/>
        </a:p>
      </dgm:t>
    </dgm:pt>
    <dgm:pt modelId="{F12D0674-179B-4365-92B6-19810E2AF2A1}" type="sibTrans" cxnId="{7986076B-AC66-4EB0-AF30-95896D7A38CB}">
      <dgm:prSet/>
      <dgm:spPr/>
      <dgm:t>
        <a:bodyPr/>
        <a:lstStyle/>
        <a:p>
          <a:endParaRPr lang="en-GB" sz="1600"/>
        </a:p>
      </dgm:t>
    </dgm:pt>
    <dgm:pt modelId="{6A632409-77FC-4AB9-AFA9-76B2BAFD4A79}">
      <dgm:prSet phldrT="[Text]" custT="1"/>
      <dgm:spPr/>
      <dgm:t>
        <a:bodyPr/>
        <a:lstStyle/>
        <a:p>
          <a:r>
            <a:rPr lang="en-GB" sz="1600" dirty="0"/>
            <a:t> </a:t>
          </a:r>
        </a:p>
      </dgm:t>
    </dgm:pt>
    <dgm:pt modelId="{4D4940A0-9374-4D84-96CB-6C74678DB8BD}" type="parTrans" cxnId="{793246E5-F142-47E2-B72E-FE1EE5CA44C2}">
      <dgm:prSet/>
      <dgm:spPr/>
      <dgm:t>
        <a:bodyPr/>
        <a:lstStyle/>
        <a:p>
          <a:endParaRPr lang="en-GB" sz="1600"/>
        </a:p>
      </dgm:t>
    </dgm:pt>
    <dgm:pt modelId="{EE0BC834-BE27-4785-BBB1-75C90A890B7E}" type="sibTrans" cxnId="{793246E5-F142-47E2-B72E-FE1EE5CA44C2}">
      <dgm:prSet/>
      <dgm:spPr/>
      <dgm:t>
        <a:bodyPr/>
        <a:lstStyle/>
        <a:p>
          <a:endParaRPr lang="en-GB" sz="1600"/>
        </a:p>
      </dgm:t>
    </dgm:pt>
    <dgm:pt modelId="{05B9DE48-CE4E-4D4D-9F60-15534C444116}">
      <dgm:prSet phldrT="[Text]" custT="1"/>
      <dgm:spPr/>
      <dgm:t>
        <a:bodyPr/>
        <a:lstStyle/>
        <a:p>
          <a:r>
            <a:rPr lang="en-GB" sz="1600" baseline="0" dirty="0"/>
            <a:t> </a:t>
          </a:r>
          <a:endParaRPr lang="en-GB" sz="1600" dirty="0"/>
        </a:p>
      </dgm:t>
    </dgm:pt>
    <dgm:pt modelId="{C68B2288-F376-41FB-998E-BE83BDD41824}" type="parTrans" cxnId="{0083E84F-080E-4EC0-A32C-85320AB04A43}">
      <dgm:prSet/>
      <dgm:spPr/>
      <dgm:t>
        <a:bodyPr/>
        <a:lstStyle/>
        <a:p>
          <a:endParaRPr lang="en-GB" sz="1600"/>
        </a:p>
      </dgm:t>
    </dgm:pt>
    <dgm:pt modelId="{E58BB414-B087-4520-9508-08E0B9906960}" type="sibTrans" cxnId="{0083E84F-080E-4EC0-A32C-85320AB04A43}">
      <dgm:prSet/>
      <dgm:spPr/>
      <dgm:t>
        <a:bodyPr/>
        <a:lstStyle/>
        <a:p>
          <a:endParaRPr lang="en-GB" sz="1600"/>
        </a:p>
      </dgm:t>
    </dgm:pt>
    <dgm:pt modelId="{C77B0083-BA8B-416E-A573-790B47931D49}">
      <dgm:prSet phldrT="[Text]" custT="1"/>
      <dgm:spPr/>
      <dgm:t>
        <a:bodyPr/>
        <a:lstStyle/>
        <a:p>
          <a:r>
            <a:rPr lang="en-GB" sz="1600" baseline="0" dirty="0"/>
            <a:t> </a:t>
          </a:r>
          <a:endParaRPr lang="en-GB" sz="1600" dirty="0"/>
        </a:p>
      </dgm:t>
    </dgm:pt>
    <dgm:pt modelId="{1AF606A5-2599-48B5-8939-0B34C43329A9}" type="parTrans" cxnId="{522C6C59-07BD-4E52-B8A0-53B760BC4217}">
      <dgm:prSet/>
      <dgm:spPr/>
      <dgm:t>
        <a:bodyPr/>
        <a:lstStyle/>
        <a:p>
          <a:endParaRPr lang="en-GB" sz="1600"/>
        </a:p>
      </dgm:t>
    </dgm:pt>
    <dgm:pt modelId="{7975B725-232A-4399-A80C-BA1727A9A6E7}" type="sibTrans" cxnId="{522C6C59-07BD-4E52-B8A0-53B760BC4217}">
      <dgm:prSet/>
      <dgm:spPr/>
      <dgm:t>
        <a:bodyPr/>
        <a:lstStyle/>
        <a:p>
          <a:endParaRPr lang="en-GB" sz="1600"/>
        </a:p>
      </dgm:t>
    </dgm:pt>
    <dgm:pt modelId="{61D29380-52FD-4189-855B-9008FC83C452}" type="pres">
      <dgm:prSet presAssocID="{71A2FE09-B97E-49C9-9B5E-52CD591F8A8E}" presName="Name0" presStyleCnt="0">
        <dgm:presLayoutVars>
          <dgm:dir/>
          <dgm:animLvl val="lvl"/>
          <dgm:resizeHandles val="exact"/>
        </dgm:presLayoutVars>
      </dgm:prSet>
      <dgm:spPr/>
    </dgm:pt>
    <dgm:pt modelId="{B8C04802-F971-4E2E-96C7-7D272978A644}" type="pres">
      <dgm:prSet presAssocID="{24F82EA7-EE86-45AB-8CD0-2D9CB01A351B}" presName="Name8" presStyleCnt="0"/>
      <dgm:spPr/>
    </dgm:pt>
    <dgm:pt modelId="{ECA46F66-035A-41BB-9172-C7A7E3C1482F}" type="pres">
      <dgm:prSet presAssocID="{24F82EA7-EE86-45AB-8CD0-2D9CB01A351B}" presName="level" presStyleLbl="node1" presStyleIdx="0" presStyleCnt="4">
        <dgm:presLayoutVars>
          <dgm:chMax val="1"/>
          <dgm:bulletEnabled val="1"/>
        </dgm:presLayoutVars>
      </dgm:prSet>
      <dgm:spPr/>
      <dgm:t>
        <a:bodyPr/>
        <a:lstStyle/>
        <a:p>
          <a:endParaRPr lang="en-GB"/>
        </a:p>
      </dgm:t>
    </dgm:pt>
    <dgm:pt modelId="{65E22E2B-0DAB-4901-AB9E-E74C3CB49AEB}" type="pres">
      <dgm:prSet presAssocID="{24F82EA7-EE86-45AB-8CD0-2D9CB01A351B}" presName="levelTx" presStyleLbl="revTx" presStyleIdx="0" presStyleCnt="0">
        <dgm:presLayoutVars>
          <dgm:chMax val="1"/>
          <dgm:bulletEnabled val="1"/>
        </dgm:presLayoutVars>
      </dgm:prSet>
      <dgm:spPr/>
      <dgm:t>
        <a:bodyPr/>
        <a:lstStyle/>
        <a:p>
          <a:endParaRPr lang="en-GB"/>
        </a:p>
      </dgm:t>
    </dgm:pt>
    <dgm:pt modelId="{F6BD11B4-2CAF-4FFF-9A34-659A774EB79E}" type="pres">
      <dgm:prSet presAssocID="{C77B0083-BA8B-416E-A573-790B47931D49}" presName="Name8" presStyleCnt="0"/>
      <dgm:spPr/>
    </dgm:pt>
    <dgm:pt modelId="{487DCCCC-DED5-408E-97FE-5DA0FF6EB1B8}" type="pres">
      <dgm:prSet presAssocID="{C77B0083-BA8B-416E-A573-790B47931D49}" presName="level" presStyleLbl="node1" presStyleIdx="1" presStyleCnt="4">
        <dgm:presLayoutVars>
          <dgm:chMax val="1"/>
          <dgm:bulletEnabled val="1"/>
        </dgm:presLayoutVars>
      </dgm:prSet>
      <dgm:spPr/>
      <dgm:t>
        <a:bodyPr/>
        <a:lstStyle/>
        <a:p>
          <a:endParaRPr lang="en-GB"/>
        </a:p>
      </dgm:t>
    </dgm:pt>
    <dgm:pt modelId="{946C415B-981F-44CA-AE8C-FA8EE1BABCD4}" type="pres">
      <dgm:prSet presAssocID="{C77B0083-BA8B-416E-A573-790B47931D49}" presName="levelTx" presStyleLbl="revTx" presStyleIdx="0" presStyleCnt="0">
        <dgm:presLayoutVars>
          <dgm:chMax val="1"/>
          <dgm:bulletEnabled val="1"/>
        </dgm:presLayoutVars>
      </dgm:prSet>
      <dgm:spPr/>
      <dgm:t>
        <a:bodyPr/>
        <a:lstStyle/>
        <a:p>
          <a:endParaRPr lang="en-GB"/>
        </a:p>
      </dgm:t>
    </dgm:pt>
    <dgm:pt modelId="{1F1D5345-D0F4-4727-9F7C-DD476C3B9104}" type="pres">
      <dgm:prSet presAssocID="{6A632409-77FC-4AB9-AFA9-76B2BAFD4A79}" presName="Name8" presStyleCnt="0"/>
      <dgm:spPr/>
    </dgm:pt>
    <dgm:pt modelId="{28B037D2-6C96-4A64-8DD8-5C7AAA4E1BAA}" type="pres">
      <dgm:prSet presAssocID="{6A632409-77FC-4AB9-AFA9-76B2BAFD4A79}" presName="level" presStyleLbl="node1" presStyleIdx="2" presStyleCnt="4">
        <dgm:presLayoutVars>
          <dgm:chMax val="1"/>
          <dgm:bulletEnabled val="1"/>
        </dgm:presLayoutVars>
      </dgm:prSet>
      <dgm:spPr/>
      <dgm:t>
        <a:bodyPr/>
        <a:lstStyle/>
        <a:p>
          <a:endParaRPr lang="en-GB"/>
        </a:p>
      </dgm:t>
    </dgm:pt>
    <dgm:pt modelId="{92769C65-A4DB-4B8C-8A02-ED7942C2C89D}" type="pres">
      <dgm:prSet presAssocID="{6A632409-77FC-4AB9-AFA9-76B2BAFD4A79}" presName="levelTx" presStyleLbl="revTx" presStyleIdx="0" presStyleCnt="0">
        <dgm:presLayoutVars>
          <dgm:chMax val="1"/>
          <dgm:bulletEnabled val="1"/>
        </dgm:presLayoutVars>
      </dgm:prSet>
      <dgm:spPr/>
      <dgm:t>
        <a:bodyPr/>
        <a:lstStyle/>
        <a:p>
          <a:endParaRPr lang="en-GB"/>
        </a:p>
      </dgm:t>
    </dgm:pt>
    <dgm:pt modelId="{D287E9D6-D137-46B6-B1A3-837844C4D3E3}" type="pres">
      <dgm:prSet presAssocID="{05B9DE48-CE4E-4D4D-9F60-15534C444116}" presName="Name8" presStyleCnt="0"/>
      <dgm:spPr/>
    </dgm:pt>
    <dgm:pt modelId="{274B83FF-E483-484F-8AEB-1FCA12A69422}" type="pres">
      <dgm:prSet presAssocID="{05B9DE48-CE4E-4D4D-9F60-15534C444116}" presName="level" presStyleLbl="node1" presStyleIdx="3" presStyleCnt="4">
        <dgm:presLayoutVars>
          <dgm:chMax val="1"/>
          <dgm:bulletEnabled val="1"/>
        </dgm:presLayoutVars>
      </dgm:prSet>
      <dgm:spPr/>
      <dgm:t>
        <a:bodyPr/>
        <a:lstStyle/>
        <a:p>
          <a:endParaRPr lang="en-GB"/>
        </a:p>
      </dgm:t>
    </dgm:pt>
    <dgm:pt modelId="{0CAEC84B-86C7-48AA-9919-EA2BBAC81ABB}" type="pres">
      <dgm:prSet presAssocID="{05B9DE48-CE4E-4D4D-9F60-15534C444116}" presName="levelTx" presStyleLbl="revTx" presStyleIdx="0" presStyleCnt="0">
        <dgm:presLayoutVars>
          <dgm:chMax val="1"/>
          <dgm:bulletEnabled val="1"/>
        </dgm:presLayoutVars>
      </dgm:prSet>
      <dgm:spPr/>
      <dgm:t>
        <a:bodyPr/>
        <a:lstStyle/>
        <a:p>
          <a:endParaRPr lang="en-GB"/>
        </a:p>
      </dgm:t>
    </dgm:pt>
  </dgm:ptLst>
  <dgm:cxnLst>
    <dgm:cxn modelId="{16E8F120-DDF1-491D-B77C-D1CD694CAE43}" type="presOf" srcId="{71A2FE09-B97E-49C9-9B5E-52CD591F8A8E}" destId="{61D29380-52FD-4189-855B-9008FC83C452}" srcOrd="0" destOrd="0" presId="urn:microsoft.com/office/officeart/2005/8/layout/pyramid1"/>
    <dgm:cxn modelId="{BC4CADD0-BA08-419D-A6DB-A9F6F142A206}" type="presOf" srcId="{C77B0083-BA8B-416E-A573-790B47931D49}" destId="{487DCCCC-DED5-408E-97FE-5DA0FF6EB1B8}" srcOrd="0" destOrd="0" presId="urn:microsoft.com/office/officeart/2005/8/layout/pyramid1"/>
    <dgm:cxn modelId="{0083E84F-080E-4EC0-A32C-85320AB04A43}" srcId="{71A2FE09-B97E-49C9-9B5E-52CD591F8A8E}" destId="{05B9DE48-CE4E-4D4D-9F60-15534C444116}" srcOrd="3" destOrd="0" parTransId="{C68B2288-F376-41FB-998E-BE83BDD41824}" sibTransId="{E58BB414-B087-4520-9508-08E0B9906960}"/>
    <dgm:cxn modelId="{E6AADF65-BBAE-4342-80C4-B78BCC86329B}" type="presOf" srcId="{6A632409-77FC-4AB9-AFA9-76B2BAFD4A79}" destId="{28B037D2-6C96-4A64-8DD8-5C7AAA4E1BAA}" srcOrd="0" destOrd="0" presId="urn:microsoft.com/office/officeart/2005/8/layout/pyramid1"/>
    <dgm:cxn modelId="{DB5668EC-B99C-4018-B13A-6671D2AEC1C6}" type="presOf" srcId="{05B9DE48-CE4E-4D4D-9F60-15534C444116}" destId="{274B83FF-E483-484F-8AEB-1FCA12A69422}" srcOrd="0" destOrd="0" presId="urn:microsoft.com/office/officeart/2005/8/layout/pyramid1"/>
    <dgm:cxn modelId="{7986076B-AC66-4EB0-AF30-95896D7A38CB}" srcId="{71A2FE09-B97E-49C9-9B5E-52CD591F8A8E}" destId="{24F82EA7-EE86-45AB-8CD0-2D9CB01A351B}" srcOrd="0" destOrd="0" parTransId="{B381E68B-E12B-435B-94B2-4B347E79C789}" sibTransId="{F12D0674-179B-4365-92B6-19810E2AF2A1}"/>
    <dgm:cxn modelId="{E41A5DB3-1CAE-448B-AD9A-34360F30B951}" type="presOf" srcId="{05B9DE48-CE4E-4D4D-9F60-15534C444116}" destId="{0CAEC84B-86C7-48AA-9919-EA2BBAC81ABB}" srcOrd="1" destOrd="0" presId="urn:microsoft.com/office/officeart/2005/8/layout/pyramid1"/>
    <dgm:cxn modelId="{07124151-96E4-4FAE-96BE-3E820F347EFC}" type="presOf" srcId="{24F82EA7-EE86-45AB-8CD0-2D9CB01A351B}" destId="{ECA46F66-035A-41BB-9172-C7A7E3C1482F}" srcOrd="0" destOrd="0" presId="urn:microsoft.com/office/officeart/2005/8/layout/pyramid1"/>
    <dgm:cxn modelId="{77E0FEC8-025A-4AAD-83E3-1596FC6211DC}" type="presOf" srcId="{C77B0083-BA8B-416E-A573-790B47931D49}" destId="{946C415B-981F-44CA-AE8C-FA8EE1BABCD4}" srcOrd="1" destOrd="0" presId="urn:microsoft.com/office/officeart/2005/8/layout/pyramid1"/>
    <dgm:cxn modelId="{6F7EE9AD-C49C-4507-A5FE-BE6FBCBC3C8B}" type="presOf" srcId="{6A632409-77FC-4AB9-AFA9-76B2BAFD4A79}" destId="{92769C65-A4DB-4B8C-8A02-ED7942C2C89D}" srcOrd="1" destOrd="0" presId="urn:microsoft.com/office/officeart/2005/8/layout/pyramid1"/>
    <dgm:cxn modelId="{8B550883-8939-400B-890F-6D123E0DEFCF}" type="presOf" srcId="{24F82EA7-EE86-45AB-8CD0-2D9CB01A351B}" destId="{65E22E2B-0DAB-4901-AB9E-E74C3CB49AEB}" srcOrd="1" destOrd="0" presId="urn:microsoft.com/office/officeart/2005/8/layout/pyramid1"/>
    <dgm:cxn modelId="{522C6C59-07BD-4E52-B8A0-53B760BC4217}" srcId="{71A2FE09-B97E-49C9-9B5E-52CD591F8A8E}" destId="{C77B0083-BA8B-416E-A573-790B47931D49}" srcOrd="1" destOrd="0" parTransId="{1AF606A5-2599-48B5-8939-0B34C43329A9}" sibTransId="{7975B725-232A-4399-A80C-BA1727A9A6E7}"/>
    <dgm:cxn modelId="{793246E5-F142-47E2-B72E-FE1EE5CA44C2}" srcId="{71A2FE09-B97E-49C9-9B5E-52CD591F8A8E}" destId="{6A632409-77FC-4AB9-AFA9-76B2BAFD4A79}" srcOrd="2" destOrd="0" parTransId="{4D4940A0-9374-4D84-96CB-6C74678DB8BD}" sibTransId="{EE0BC834-BE27-4785-BBB1-75C90A890B7E}"/>
    <dgm:cxn modelId="{E7069673-647F-46E8-AD04-C6B4EDFF1A85}" type="presParOf" srcId="{61D29380-52FD-4189-855B-9008FC83C452}" destId="{B8C04802-F971-4E2E-96C7-7D272978A644}" srcOrd="0" destOrd="0" presId="urn:microsoft.com/office/officeart/2005/8/layout/pyramid1"/>
    <dgm:cxn modelId="{7666E67F-C3A7-4C2F-89C1-5437DB41A0ED}" type="presParOf" srcId="{B8C04802-F971-4E2E-96C7-7D272978A644}" destId="{ECA46F66-035A-41BB-9172-C7A7E3C1482F}" srcOrd="0" destOrd="0" presId="urn:microsoft.com/office/officeart/2005/8/layout/pyramid1"/>
    <dgm:cxn modelId="{957F3ECB-24F1-496C-9407-0EC32D0BDE92}" type="presParOf" srcId="{B8C04802-F971-4E2E-96C7-7D272978A644}" destId="{65E22E2B-0DAB-4901-AB9E-E74C3CB49AEB}" srcOrd="1" destOrd="0" presId="urn:microsoft.com/office/officeart/2005/8/layout/pyramid1"/>
    <dgm:cxn modelId="{23B79770-8120-4CA8-AFB7-EC7DBE8954D2}" type="presParOf" srcId="{61D29380-52FD-4189-855B-9008FC83C452}" destId="{F6BD11B4-2CAF-4FFF-9A34-659A774EB79E}" srcOrd="1" destOrd="0" presId="urn:microsoft.com/office/officeart/2005/8/layout/pyramid1"/>
    <dgm:cxn modelId="{23DE5A16-BB60-4060-BAFA-60AD905DCDD9}" type="presParOf" srcId="{F6BD11B4-2CAF-4FFF-9A34-659A774EB79E}" destId="{487DCCCC-DED5-408E-97FE-5DA0FF6EB1B8}" srcOrd="0" destOrd="0" presId="urn:microsoft.com/office/officeart/2005/8/layout/pyramid1"/>
    <dgm:cxn modelId="{0FD95E01-350A-435F-BAEC-119675B27C1B}" type="presParOf" srcId="{F6BD11B4-2CAF-4FFF-9A34-659A774EB79E}" destId="{946C415B-981F-44CA-AE8C-FA8EE1BABCD4}" srcOrd="1" destOrd="0" presId="urn:microsoft.com/office/officeart/2005/8/layout/pyramid1"/>
    <dgm:cxn modelId="{2BE7858F-84E1-494C-B68D-217618AAEA18}" type="presParOf" srcId="{61D29380-52FD-4189-855B-9008FC83C452}" destId="{1F1D5345-D0F4-4727-9F7C-DD476C3B9104}" srcOrd="2" destOrd="0" presId="urn:microsoft.com/office/officeart/2005/8/layout/pyramid1"/>
    <dgm:cxn modelId="{64B07B15-BC50-4BE9-BB29-7E9F096FA9CC}" type="presParOf" srcId="{1F1D5345-D0F4-4727-9F7C-DD476C3B9104}" destId="{28B037D2-6C96-4A64-8DD8-5C7AAA4E1BAA}" srcOrd="0" destOrd="0" presId="urn:microsoft.com/office/officeart/2005/8/layout/pyramid1"/>
    <dgm:cxn modelId="{E7395839-2707-4A74-AC53-827173C74446}" type="presParOf" srcId="{1F1D5345-D0F4-4727-9F7C-DD476C3B9104}" destId="{92769C65-A4DB-4B8C-8A02-ED7942C2C89D}" srcOrd="1" destOrd="0" presId="urn:microsoft.com/office/officeart/2005/8/layout/pyramid1"/>
    <dgm:cxn modelId="{7206774C-E8F3-49D2-9676-A4386B050A92}" type="presParOf" srcId="{61D29380-52FD-4189-855B-9008FC83C452}" destId="{D287E9D6-D137-46B6-B1A3-837844C4D3E3}" srcOrd="3" destOrd="0" presId="urn:microsoft.com/office/officeart/2005/8/layout/pyramid1"/>
    <dgm:cxn modelId="{C9B3C83B-601E-4569-9DFA-DE8A91495010}" type="presParOf" srcId="{D287E9D6-D137-46B6-B1A3-837844C4D3E3}" destId="{274B83FF-E483-484F-8AEB-1FCA12A69422}" srcOrd="0" destOrd="0" presId="urn:microsoft.com/office/officeart/2005/8/layout/pyramid1"/>
    <dgm:cxn modelId="{0D039BEF-B799-469D-9B3D-4B88FDCDCA73}" type="presParOf" srcId="{D287E9D6-D137-46B6-B1A3-837844C4D3E3}" destId="{0CAEC84B-86C7-48AA-9919-EA2BBAC81ABB}" srcOrd="1" destOrd="0" presId="urn:microsoft.com/office/officeart/2005/8/layout/pyramid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A2FE09-B97E-49C9-9B5E-52CD591F8A8E}" type="doc">
      <dgm:prSet loTypeId="urn:microsoft.com/office/officeart/2005/8/layout/pyramid1" loCatId="pyramid" qsTypeId="urn:microsoft.com/office/officeart/2005/8/quickstyle/simple1" qsCatId="simple" csTypeId="urn:microsoft.com/office/officeart/2005/8/colors/accent1_2" csCatId="accent1" phldr="1"/>
      <dgm:spPr/>
    </dgm:pt>
    <dgm:pt modelId="{24F82EA7-EE86-45AB-8CD0-2D9CB01A351B}">
      <dgm:prSet phldrT="[Text]" custT="1"/>
      <dgm:spPr/>
      <dgm:t>
        <a:bodyPr/>
        <a:lstStyle/>
        <a:p>
          <a:r>
            <a:rPr lang="en-GB" sz="1600" b="1" u="none" baseline="0" dirty="0">
              <a:effectLst/>
            </a:rPr>
            <a:t> </a:t>
          </a:r>
          <a:endParaRPr lang="en-GB" sz="1600" b="1" u="none" dirty="0">
            <a:effectLst/>
          </a:endParaRPr>
        </a:p>
      </dgm:t>
    </dgm:pt>
    <dgm:pt modelId="{B381E68B-E12B-435B-94B2-4B347E79C789}" type="parTrans" cxnId="{7986076B-AC66-4EB0-AF30-95896D7A38CB}">
      <dgm:prSet/>
      <dgm:spPr/>
      <dgm:t>
        <a:bodyPr/>
        <a:lstStyle/>
        <a:p>
          <a:endParaRPr lang="en-GB" sz="1600"/>
        </a:p>
      </dgm:t>
    </dgm:pt>
    <dgm:pt modelId="{F12D0674-179B-4365-92B6-19810E2AF2A1}" type="sibTrans" cxnId="{7986076B-AC66-4EB0-AF30-95896D7A38CB}">
      <dgm:prSet/>
      <dgm:spPr/>
      <dgm:t>
        <a:bodyPr/>
        <a:lstStyle/>
        <a:p>
          <a:endParaRPr lang="en-GB" sz="1600"/>
        </a:p>
      </dgm:t>
    </dgm:pt>
    <dgm:pt modelId="{6A632409-77FC-4AB9-AFA9-76B2BAFD4A79}">
      <dgm:prSet phldrT="[Text]" custT="1"/>
      <dgm:spPr/>
      <dgm:t>
        <a:bodyPr/>
        <a:lstStyle/>
        <a:p>
          <a:r>
            <a:rPr lang="en-GB" sz="1600" dirty="0"/>
            <a:t> </a:t>
          </a:r>
        </a:p>
      </dgm:t>
    </dgm:pt>
    <dgm:pt modelId="{4D4940A0-9374-4D84-96CB-6C74678DB8BD}" type="parTrans" cxnId="{793246E5-F142-47E2-B72E-FE1EE5CA44C2}">
      <dgm:prSet/>
      <dgm:spPr/>
      <dgm:t>
        <a:bodyPr/>
        <a:lstStyle/>
        <a:p>
          <a:endParaRPr lang="en-GB" sz="1600"/>
        </a:p>
      </dgm:t>
    </dgm:pt>
    <dgm:pt modelId="{EE0BC834-BE27-4785-BBB1-75C90A890B7E}" type="sibTrans" cxnId="{793246E5-F142-47E2-B72E-FE1EE5CA44C2}">
      <dgm:prSet/>
      <dgm:spPr/>
      <dgm:t>
        <a:bodyPr/>
        <a:lstStyle/>
        <a:p>
          <a:endParaRPr lang="en-GB" sz="1600"/>
        </a:p>
      </dgm:t>
    </dgm:pt>
    <dgm:pt modelId="{05B9DE48-CE4E-4D4D-9F60-15534C444116}">
      <dgm:prSet phldrT="[Text]" custT="1"/>
      <dgm:spPr/>
      <dgm:t>
        <a:bodyPr/>
        <a:lstStyle/>
        <a:p>
          <a:r>
            <a:rPr lang="en-GB" sz="1600" baseline="0" dirty="0"/>
            <a:t> </a:t>
          </a:r>
          <a:endParaRPr lang="en-GB" sz="1600" dirty="0"/>
        </a:p>
      </dgm:t>
    </dgm:pt>
    <dgm:pt modelId="{C68B2288-F376-41FB-998E-BE83BDD41824}" type="parTrans" cxnId="{0083E84F-080E-4EC0-A32C-85320AB04A43}">
      <dgm:prSet/>
      <dgm:spPr/>
      <dgm:t>
        <a:bodyPr/>
        <a:lstStyle/>
        <a:p>
          <a:endParaRPr lang="en-GB" sz="1600"/>
        </a:p>
      </dgm:t>
    </dgm:pt>
    <dgm:pt modelId="{E58BB414-B087-4520-9508-08E0B9906960}" type="sibTrans" cxnId="{0083E84F-080E-4EC0-A32C-85320AB04A43}">
      <dgm:prSet/>
      <dgm:spPr/>
      <dgm:t>
        <a:bodyPr/>
        <a:lstStyle/>
        <a:p>
          <a:endParaRPr lang="en-GB" sz="1600"/>
        </a:p>
      </dgm:t>
    </dgm:pt>
    <dgm:pt modelId="{C77B0083-BA8B-416E-A573-790B47931D49}">
      <dgm:prSet phldrT="[Text]" custT="1"/>
      <dgm:spPr/>
      <dgm:t>
        <a:bodyPr/>
        <a:lstStyle/>
        <a:p>
          <a:r>
            <a:rPr lang="en-GB" sz="1600" baseline="0" dirty="0"/>
            <a:t> </a:t>
          </a:r>
          <a:endParaRPr lang="en-GB" sz="1600" dirty="0"/>
        </a:p>
      </dgm:t>
    </dgm:pt>
    <dgm:pt modelId="{1AF606A5-2599-48B5-8939-0B34C43329A9}" type="parTrans" cxnId="{522C6C59-07BD-4E52-B8A0-53B760BC4217}">
      <dgm:prSet/>
      <dgm:spPr/>
      <dgm:t>
        <a:bodyPr/>
        <a:lstStyle/>
        <a:p>
          <a:endParaRPr lang="en-GB" sz="1600"/>
        </a:p>
      </dgm:t>
    </dgm:pt>
    <dgm:pt modelId="{7975B725-232A-4399-A80C-BA1727A9A6E7}" type="sibTrans" cxnId="{522C6C59-07BD-4E52-B8A0-53B760BC4217}">
      <dgm:prSet/>
      <dgm:spPr/>
      <dgm:t>
        <a:bodyPr/>
        <a:lstStyle/>
        <a:p>
          <a:endParaRPr lang="en-GB" sz="1600"/>
        </a:p>
      </dgm:t>
    </dgm:pt>
    <dgm:pt modelId="{61D29380-52FD-4189-855B-9008FC83C452}" type="pres">
      <dgm:prSet presAssocID="{71A2FE09-B97E-49C9-9B5E-52CD591F8A8E}" presName="Name0" presStyleCnt="0">
        <dgm:presLayoutVars>
          <dgm:dir/>
          <dgm:animLvl val="lvl"/>
          <dgm:resizeHandles val="exact"/>
        </dgm:presLayoutVars>
      </dgm:prSet>
      <dgm:spPr/>
    </dgm:pt>
    <dgm:pt modelId="{B8C04802-F971-4E2E-96C7-7D272978A644}" type="pres">
      <dgm:prSet presAssocID="{24F82EA7-EE86-45AB-8CD0-2D9CB01A351B}" presName="Name8" presStyleCnt="0"/>
      <dgm:spPr/>
    </dgm:pt>
    <dgm:pt modelId="{ECA46F66-035A-41BB-9172-C7A7E3C1482F}" type="pres">
      <dgm:prSet presAssocID="{24F82EA7-EE86-45AB-8CD0-2D9CB01A351B}" presName="level" presStyleLbl="node1" presStyleIdx="0" presStyleCnt="4">
        <dgm:presLayoutVars>
          <dgm:chMax val="1"/>
          <dgm:bulletEnabled val="1"/>
        </dgm:presLayoutVars>
      </dgm:prSet>
      <dgm:spPr/>
      <dgm:t>
        <a:bodyPr/>
        <a:lstStyle/>
        <a:p>
          <a:endParaRPr lang="en-GB"/>
        </a:p>
      </dgm:t>
    </dgm:pt>
    <dgm:pt modelId="{65E22E2B-0DAB-4901-AB9E-E74C3CB49AEB}" type="pres">
      <dgm:prSet presAssocID="{24F82EA7-EE86-45AB-8CD0-2D9CB01A351B}" presName="levelTx" presStyleLbl="revTx" presStyleIdx="0" presStyleCnt="0">
        <dgm:presLayoutVars>
          <dgm:chMax val="1"/>
          <dgm:bulletEnabled val="1"/>
        </dgm:presLayoutVars>
      </dgm:prSet>
      <dgm:spPr/>
      <dgm:t>
        <a:bodyPr/>
        <a:lstStyle/>
        <a:p>
          <a:endParaRPr lang="en-GB"/>
        </a:p>
      </dgm:t>
    </dgm:pt>
    <dgm:pt modelId="{F6BD11B4-2CAF-4FFF-9A34-659A774EB79E}" type="pres">
      <dgm:prSet presAssocID="{C77B0083-BA8B-416E-A573-790B47931D49}" presName="Name8" presStyleCnt="0"/>
      <dgm:spPr/>
    </dgm:pt>
    <dgm:pt modelId="{487DCCCC-DED5-408E-97FE-5DA0FF6EB1B8}" type="pres">
      <dgm:prSet presAssocID="{C77B0083-BA8B-416E-A573-790B47931D49}" presName="level" presStyleLbl="node1" presStyleIdx="1" presStyleCnt="4">
        <dgm:presLayoutVars>
          <dgm:chMax val="1"/>
          <dgm:bulletEnabled val="1"/>
        </dgm:presLayoutVars>
      </dgm:prSet>
      <dgm:spPr/>
      <dgm:t>
        <a:bodyPr/>
        <a:lstStyle/>
        <a:p>
          <a:endParaRPr lang="en-GB"/>
        </a:p>
      </dgm:t>
    </dgm:pt>
    <dgm:pt modelId="{946C415B-981F-44CA-AE8C-FA8EE1BABCD4}" type="pres">
      <dgm:prSet presAssocID="{C77B0083-BA8B-416E-A573-790B47931D49}" presName="levelTx" presStyleLbl="revTx" presStyleIdx="0" presStyleCnt="0">
        <dgm:presLayoutVars>
          <dgm:chMax val="1"/>
          <dgm:bulletEnabled val="1"/>
        </dgm:presLayoutVars>
      </dgm:prSet>
      <dgm:spPr/>
      <dgm:t>
        <a:bodyPr/>
        <a:lstStyle/>
        <a:p>
          <a:endParaRPr lang="en-GB"/>
        </a:p>
      </dgm:t>
    </dgm:pt>
    <dgm:pt modelId="{1F1D5345-D0F4-4727-9F7C-DD476C3B9104}" type="pres">
      <dgm:prSet presAssocID="{6A632409-77FC-4AB9-AFA9-76B2BAFD4A79}" presName="Name8" presStyleCnt="0"/>
      <dgm:spPr/>
    </dgm:pt>
    <dgm:pt modelId="{28B037D2-6C96-4A64-8DD8-5C7AAA4E1BAA}" type="pres">
      <dgm:prSet presAssocID="{6A632409-77FC-4AB9-AFA9-76B2BAFD4A79}" presName="level" presStyleLbl="node1" presStyleIdx="2" presStyleCnt="4">
        <dgm:presLayoutVars>
          <dgm:chMax val="1"/>
          <dgm:bulletEnabled val="1"/>
        </dgm:presLayoutVars>
      </dgm:prSet>
      <dgm:spPr/>
      <dgm:t>
        <a:bodyPr/>
        <a:lstStyle/>
        <a:p>
          <a:endParaRPr lang="en-GB"/>
        </a:p>
      </dgm:t>
    </dgm:pt>
    <dgm:pt modelId="{92769C65-A4DB-4B8C-8A02-ED7942C2C89D}" type="pres">
      <dgm:prSet presAssocID="{6A632409-77FC-4AB9-AFA9-76B2BAFD4A79}" presName="levelTx" presStyleLbl="revTx" presStyleIdx="0" presStyleCnt="0">
        <dgm:presLayoutVars>
          <dgm:chMax val="1"/>
          <dgm:bulletEnabled val="1"/>
        </dgm:presLayoutVars>
      </dgm:prSet>
      <dgm:spPr/>
      <dgm:t>
        <a:bodyPr/>
        <a:lstStyle/>
        <a:p>
          <a:endParaRPr lang="en-GB"/>
        </a:p>
      </dgm:t>
    </dgm:pt>
    <dgm:pt modelId="{D287E9D6-D137-46B6-B1A3-837844C4D3E3}" type="pres">
      <dgm:prSet presAssocID="{05B9DE48-CE4E-4D4D-9F60-15534C444116}" presName="Name8" presStyleCnt="0"/>
      <dgm:spPr/>
    </dgm:pt>
    <dgm:pt modelId="{274B83FF-E483-484F-8AEB-1FCA12A69422}" type="pres">
      <dgm:prSet presAssocID="{05B9DE48-CE4E-4D4D-9F60-15534C444116}" presName="level" presStyleLbl="node1" presStyleIdx="3" presStyleCnt="4">
        <dgm:presLayoutVars>
          <dgm:chMax val="1"/>
          <dgm:bulletEnabled val="1"/>
        </dgm:presLayoutVars>
      </dgm:prSet>
      <dgm:spPr/>
      <dgm:t>
        <a:bodyPr/>
        <a:lstStyle/>
        <a:p>
          <a:endParaRPr lang="en-GB"/>
        </a:p>
      </dgm:t>
    </dgm:pt>
    <dgm:pt modelId="{0CAEC84B-86C7-48AA-9919-EA2BBAC81ABB}" type="pres">
      <dgm:prSet presAssocID="{05B9DE48-CE4E-4D4D-9F60-15534C444116}" presName="levelTx" presStyleLbl="revTx" presStyleIdx="0" presStyleCnt="0">
        <dgm:presLayoutVars>
          <dgm:chMax val="1"/>
          <dgm:bulletEnabled val="1"/>
        </dgm:presLayoutVars>
      </dgm:prSet>
      <dgm:spPr/>
      <dgm:t>
        <a:bodyPr/>
        <a:lstStyle/>
        <a:p>
          <a:endParaRPr lang="en-GB"/>
        </a:p>
      </dgm:t>
    </dgm:pt>
  </dgm:ptLst>
  <dgm:cxnLst>
    <dgm:cxn modelId="{16E8F120-DDF1-491D-B77C-D1CD694CAE43}" type="presOf" srcId="{71A2FE09-B97E-49C9-9B5E-52CD591F8A8E}" destId="{61D29380-52FD-4189-855B-9008FC83C452}" srcOrd="0" destOrd="0" presId="urn:microsoft.com/office/officeart/2005/8/layout/pyramid1"/>
    <dgm:cxn modelId="{BC4CADD0-BA08-419D-A6DB-A9F6F142A206}" type="presOf" srcId="{C77B0083-BA8B-416E-A573-790B47931D49}" destId="{487DCCCC-DED5-408E-97FE-5DA0FF6EB1B8}" srcOrd="0" destOrd="0" presId="urn:microsoft.com/office/officeart/2005/8/layout/pyramid1"/>
    <dgm:cxn modelId="{0083E84F-080E-4EC0-A32C-85320AB04A43}" srcId="{71A2FE09-B97E-49C9-9B5E-52CD591F8A8E}" destId="{05B9DE48-CE4E-4D4D-9F60-15534C444116}" srcOrd="3" destOrd="0" parTransId="{C68B2288-F376-41FB-998E-BE83BDD41824}" sibTransId="{E58BB414-B087-4520-9508-08E0B9906960}"/>
    <dgm:cxn modelId="{E6AADF65-BBAE-4342-80C4-B78BCC86329B}" type="presOf" srcId="{6A632409-77FC-4AB9-AFA9-76B2BAFD4A79}" destId="{28B037D2-6C96-4A64-8DD8-5C7AAA4E1BAA}" srcOrd="0" destOrd="0" presId="urn:microsoft.com/office/officeart/2005/8/layout/pyramid1"/>
    <dgm:cxn modelId="{DB5668EC-B99C-4018-B13A-6671D2AEC1C6}" type="presOf" srcId="{05B9DE48-CE4E-4D4D-9F60-15534C444116}" destId="{274B83FF-E483-484F-8AEB-1FCA12A69422}" srcOrd="0" destOrd="0" presId="urn:microsoft.com/office/officeart/2005/8/layout/pyramid1"/>
    <dgm:cxn modelId="{7986076B-AC66-4EB0-AF30-95896D7A38CB}" srcId="{71A2FE09-B97E-49C9-9B5E-52CD591F8A8E}" destId="{24F82EA7-EE86-45AB-8CD0-2D9CB01A351B}" srcOrd="0" destOrd="0" parTransId="{B381E68B-E12B-435B-94B2-4B347E79C789}" sibTransId="{F12D0674-179B-4365-92B6-19810E2AF2A1}"/>
    <dgm:cxn modelId="{E41A5DB3-1CAE-448B-AD9A-34360F30B951}" type="presOf" srcId="{05B9DE48-CE4E-4D4D-9F60-15534C444116}" destId="{0CAEC84B-86C7-48AA-9919-EA2BBAC81ABB}" srcOrd="1" destOrd="0" presId="urn:microsoft.com/office/officeart/2005/8/layout/pyramid1"/>
    <dgm:cxn modelId="{07124151-96E4-4FAE-96BE-3E820F347EFC}" type="presOf" srcId="{24F82EA7-EE86-45AB-8CD0-2D9CB01A351B}" destId="{ECA46F66-035A-41BB-9172-C7A7E3C1482F}" srcOrd="0" destOrd="0" presId="urn:microsoft.com/office/officeart/2005/8/layout/pyramid1"/>
    <dgm:cxn modelId="{77E0FEC8-025A-4AAD-83E3-1596FC6211DC}" type="presOf" srcId="{C77B0083-BA8B-416E-A573-790B47931D49}" destId="{946C415B-981F-44CA-AE8C-FA8EE1BABCD4}" srcOrd="1" destOrd="0" presId="urn:microsoft.com/office/officeart/2005/8/layout/pyramid1"/>
    <dgm:cxn modelId="{6F7EE9AD-C49C-4507-A5FE-BE6FBCBC3C8B}" type="presOf" srcId="{6A632409-77FC-4AB9-AFA9-76B2BAFD4A79}" destId="{92769C65-A4DB-4B8C-8A02-ED7942C2C89D}" srcOrd="1" destOrd="0" presId="urn:microsoft.com/office/officeart/2005/8/layout/pyramid1"/>
    <dgm:cxn modelId="{8B550883-8939-400B-890F-6D123E0DEFCF}" type="presOf" srcId="{24F82EA7-EE86-45AB-8CD0-2D9CB01A351B}" destId="{65E22E2B-0DAB-4901-AB9E-E74C3CB49AEB}" srcOrd="1" destOrd="0" presId="urn:microsoft.com/office/officeart/2005/8/layout/pyramid1"/>
    <dgm:cxn modelId="{522C6C59-07BD-4E52-B8A0-53B760BC4217}" srcId="{71A2FE09-B97E-49C9-9B5E-52CD591F8A8E}" destId="{C77B0083-BA8B-416E-A573-790B47931D49}" srcOrd="1" destOrd="0" parTransId="{1AF606A5-2599-48B5-8939-0B34C43329A9}" sibTransId="{7975B725-232A-4399-A80C-BA1727A9A6E7}"/>
    <dgm:cxn modelId="{793246E5-F142-47E2-B72E-FE1EE5CA44C2}" srcId="{71A2FE09-B97E-49C9-9B5E-52CD591F8A8E}" destId="{6A632409-77FC-4AB9-AFA9-76B2BAFD4A79}" srcOrd="2" destOrd="0" parTransId="{4D4940A0-9374-4D84-96CB-6C74678DB8BD}" sibTransId="{EE0BC834-BE27-4785-BBB1-75C90A890B7E}"/>
    <dgm:cxn modelId="{E7069673-647F-46E8-AD04-C6B4EDFF1A85}" type="presParOf" srcId="{61D29380-52FD-4189-855B-9008FC83C452}" destId="{B8C04802-F971-4E2E-96C7-7D272978A644}" srcOrd="0" destOrd="0" presId="urn:microsoft.com/office/officeart/2005/8/layout/pyramid1"/>
    <dgm:cxn modelId="{7666E67F-C3A7-4C2F-89C1-5437DB41A0ED}" type="presParOf" srcId="{B8C04802-F971-4E2E-96C7-7D272978A644}" destId="{ECA46F66-035A-41BB-9172-C7A7E3C1482F}" srcOrd="0" destOrd="0" presId="urn:microsoft.com/office/officeart/2005/8/layout/pyramid1"/>
    <dgm:cxn modelId="{957F3ECB-24F1-496C-9407-0EC32D0BDE92}" type="presParOf" srcId="{B8C04802-F971-4E2E-96C7-7D272978A644}" destId="{65E22E2B-0DAB-4901-AB9E-E74C3CB49AEB}" srcOrd="1" destOrd="0" presId="urn:microsoft.com/office/officeart/2005/8/layout/pyramid1"/>
    <dgm:cxn modelId="{23B79770-8120-4CA8-AFB7-EC7DBE8954D2}" type="presParOf" srcId="{61D29380-52FD-4189-855B-9008FC83C452}" destId="{F6BD11B4-2CAF-4FFF-9A34-659A774EB79E}" srcOrd="1" destOrd="0" presId="urn:microsoft.com/office/officeart/2005/8/layout/pyramid1"/>
    <dgm:cxn modelId="{23DE5A16-BB60-4060-BAFA-60AD905DCDD9}" type="presParOf" srcId="{F6BD11B4-2CAF-4FFF-9A34-659A774EB79E}" destId="{487DCCCC-DED5-408E-97FE-5DA0FF6EB1B8}" srcOrd="0" destOrd="0" presId="urn:microsoft.com/office/officeart/2005/8/layout/pyramid1"/>
    <dgm:cxn modelId="{0FD95E01-350A-435F-BAEC-119675B27C1B}" type="presParOf" srcId="{F6BD11B4-2CAF-4FFF-9A34-659A774EB79E}" destId="{946C415B-981F-44CA-AE8C-FA8EE1BABCD4}" srcOrd="1" destOrd="0" presId="urn:microsoft.com/office/officeart/2005/8/layout/pyramid1"/>
    <dgm:cxn modelId="{2BE7858F-84E1-494C-B68D-217618AAEA18}" type="presParOf" srcId="{61D29380-52FD-4189-855B-9008FC83C452}" destId="{1F1D5345-D0F4-4727-9F7C-DD476C3B9104}" srcOrd="2" destOrd="0" presId="urn:microsoft.com/office/officeart/2005/8/layout/pyramid1"/>
    <dgm:cxn modelId="{64B07B15-BC50-4BE9-BB29-7E9F096FA9CC}" type="presParOf" srcId="{1F1D5345-D0F4-4727-9F7C-DD476C3B9104}" destId="{28B037D2-6C96-4A64-8DD8-5C7AAA4E1BAA}" srcOrd="0" destOrd="0" presId="urn:microsoft.com/office/officeart/2005/8/layout/pyramid1"/>
    <dgm:cxn modelId="{E7395839-2707-4A74-AC53-827173C74446}" type="presParOf" srcId="{1F1D5345-D0F4-4727-9F7C-DD476C3B9104}" destId="{92769C65-A4DB-4B8C-8A02-ED7942C2C89D}" srcOrd="1" destOrd="0" presId="urn:microsoft.com/office/officeart/2005/8/layout/pyramid1"/>
    <dgm:cxn modelId="{7206774C-E8F3-49D2-9676-A4386B050A92}" type="presParOf" srcId="{61D29380-52FD-4189-855B-9008FC83C452}" destId="{D287E9D6-D137-46B6-B1A3-837844C4D3E3}" srcOrd="3" destOrd="0" presId="urn:microsoft.com/office/officeart/2005/8/layout/pyramid1"/>
    <dgm:cxn modelId="{C9B3C83B-601E-4569-9DFA-DE8A91495010}" type="presParOf" srcId="{D287E9D6-D137-46B6-B1A3-837844C4D3E3}" destId="{274B83FF-E483-484F-8AEB-1FCA12A69422}" srcOrd="0" destOrd="0" presId="urn:microsoft.com/office/officeart/2005/8/layout/pyramid1"/>
    <dgm:cxn modelId="{0D039BEF-B799-469D-9B3D-4B88FDCDCA73}" type="presParOf" srcId="{D287E9D6-D137-46B6-B1A3-837844C4D3E3}" destId="{0CAEC84B-86C7-48AA-9919-EA2BBAC81ABB}" srcOrd="1" destOrd="0" presId="urn:microsoft.com/office/officeart/2005/8/layout/pyramid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A2FE09-B97E-49C9-9B5E-52CD591F8A8E}" type="doc">
      <dgm:prSet loTypeId="urn:microsoft.com/office/officeart/2005/8/layout/pyramid1" loCatId="pyramid" qsTypeId="urn:microsoft.com/office/officeart/2005/8/quickstyle/simple1" qsCatId="simple" csTypeId="urn:microsoft.com/office/officeart/2005/8/colors/accent1_2" csCatId="accent1" phldr="1"/>
      <dgm:spPr/>
    </dgm:pt>
    <dgm:pt modelId="{24F82EA7-EE86-45AB-8CD0-2D9CB01A351B}">
      <dgm:prSet phldrT="[Text]" custT="1"/>
      <dgm:spPr/>
      <dgm:t>
        <a:bodyPr/>
        <a:lstStyle/>
        <a:p>
          <a:r>
            <a:rPr lang="en-GB" sz="1600" b="1" u="none" baseline="0" dirty="0">
              <a:effectLst/>
            </a:rPr>
            <a:t> </a:t>
          </a:r>
          <a:endParaRPr lang="en-GB" sz="1600" b="1" u="none" dirty="0">
            <a:effectLst/>
          </a:endParaRPr>
        </a:p>
      </dgm:t>
    </dgm:pt>
    <dgm:pt modelId="{B381E68B-E12B-435B-94B2-4B347E79C789}" type="parTrans" cxnId="{7986076B-AC66-4EB0-AF30-95896D7A38CB}">
      <dgm:prSet/>
      <dgm:spPr/>
      <dgm:t>
        <a:bodyPr/>
        <a:lstStyle/>
        <a:p>
          <a:endParaRPr lang="en-GB" sz="1600"/>
        </a:p>
      </dgm:t>
    </dgm:pt>
    <dgm:pt modelId="{F12D0674-179B-4365-92B6-19810E2AF2A1}" type="sibTrans" cxnId="{7986076B-AC66-4EB0-AF30-95896D7A38CB}">
      <dgm:prSet/>
      <dgm:spPr/>
      <dgm:t>
        <a:bodyPr/>
        <a:lstStyle/>
        <a:p>
          <a:endParaRPr lang="en-GB" sz="1600"/>
        </a:p>
      </dgm:t>
    </dgm:pt>
    <dgm:pt modelId="{6A632409-77FC-4AB9-AFA9-76B2BAFD4A79}">
      <dgm:prSet phldrT="[Text]" custT="1"/>
      <dgm:spPr/>
      <dgm:t>
        <a:bodyPr/>
        <a:lstStyle/>
        <a:p>
          <a:r>
            <a:rPr lang="en-GB" sz="1600" dirty="0"/>
            <a:t> </a:t>
          </a:r>
        </a:p>
      </dgm:t>
    </dgm:pt>
    <dgm:pt modelId="{4D4940A0-9374-4D84-96CB-6C74678DB8BD}" type="parTrans" cxnId="{793246E5-F142-47E2-B72E-FE1EE5CA44C2}">
      <dgm:prSet/>
      <dgm:spPr/>
      <dgm:t>
        <a:bodyPr/>
        <a:lstStyle/>
        <a:p>
          <a:endParaRPr lang="en-GB" sz="1600"/>
        </a:p>
      </dgm:t>
    </dgm:pt>
    <dgm:pt modelId="{EE0BC834-BE27-4785-BBB1-75C90A890B7E}" type="sibTrans" cxnId="{793246E5-F142-47E2-B72E-FE1EE5CA44C2}">
      <dgm:prSet/>
      <dgm:spPr/>
      <dgm:t>
        <a:bodyPr/>
        <a:lstStyle/>
        <a:p>
          <a:endParaRPr lang="en-GB" sz="1600"/>
        </a:p>
      </dgm:t>
    </dgm:pt>
    <dgm:pt modelId="{05B9DE48-CE4E-4D4D-9F60-15534C444116}">
      <dgm:prSet phldrT="[Text]" custT="1"/>
      <dgm:spPr/>
      <dgm:t>
        <a:bodyPr/>
        <a:lstStyle/>
        <a:p>
          <a:r>
            <a:rPr lang="en-GB" sz="1600" baseline="0" dirty="0"/>
            <a:t> </a:t>
          </a:r>
          <a:endParaRPr lang="en-GB" sz="1600" dirty="0"/>
        </a:p>
      </dgm:t>
    </dgm:pt>
    <dgm:pt modelId="{C68B2288-F376-41FB-998E-BE83BDD41824}" type="parTrans" cxnId="{0083E84F-080E-4EC0-A32C-85320AB04A43}">
      <dgm:prSet/>
      <dgm:spPr/>
      <dgm:t>
        <a:bodyPr/>
        <a:lstStyle/>
        <a:p>
          <a:endParaRPr lang="en-GB" sz="1600"/>
        </a:p>
      </dgm:t>
    </dgm:pt>
    <dgm:pt modelId="{E58BB414-B087-4520-9508-08E0B9906960}" type="sibTrans" cxnId="{0083E84F-080E-4EC0-A32C-85320AB04A43}">
      <dgm:prSet/>
      <dgm:spPr/>
      <dgm:t>
        <a:bodyPr/>
        <a:lstStyle/>
        <a:p>
          <a:endParaRPr lang="en-GB" sz="1600"/>
        </a:p>
      </dgm:t>
    </dgm:pt>
    <dgm:pt modelId="{C77B0083-BA8B-416E-A573-790B47931D49}">
      <dgm:prSet phldrT="[Text]" custT="1"/>
      <dgm:spPr/>
      <dgm:t>
        <a:bodyPr/>
        <a:lstStyle/>
        <a:p>
          <a:r>
            <a:rPr lang="en-GB" sz="1600" baseline="0" dirty="0"/>
            <a:t> </a:t>
          </a:r>
          <a:endParaRPr lang="en-GB" sz="1600" dirty="0"/>
        </a:p>
      </dgm:t>
    </dgm:pt>
    <dgm:pt modelId="{1AF606A5-2599-48B5-8939-0B34C43329A9}" type="parTrans" cxnId="{522C6C59-07BD-4E52-B8A0-53B760BC4217}">
      <dgm:prSet/>
      <dgm:spPr/>
      <dgm:t>
        <a:bodyPr/>
        <a:lstStyle/>
        <a:p>
          <a:endParaRPr lang="en-GB" sz="1600"/>
        </a:p>
      </dgm:t>
    </dgm:pt>
    <dgm:pt modelId="{7975B725-232A-4399-A80C-BA1727A9A6E7}" type="sibTrans" cxnId="{522C6C59-07BD-4E52-B8A0-53B760BC4217}">
      <dgm:prSet/>
      <dgm:spPr/>
      <dgm:t>
        <a:bodyPr/>
        <a:lstStyle/>
        <a:p>
          <a:endParaRPr lang="en-GB" sz="1600"/>
        </a:p>
      </dgm:t>
    </dgm:pt>
    <dgm:pt modelId="{61D29380-52FD-4189-855B-9008FC83C452}" type="pres">
      <dgm:prSet presAssocID="{71A2FE09-B97E-49C9-9B5E-52CD591F8A8E}" presName="Name0" presStyleCnt="0">
        <dgm:presLayoutVars>
          <dgm:dir/>
          <dgm:animLvl val="lvl"/>
          <dgm:resizeHandles val="exact"/>
        </dgm:presLayoutVars>
      </dgm:prSet>
      <dgm:spPr/>
    </dgm:pt>
    <dgm:pt modelId="{B8C04802-F971-4E2E-96C7-7D272978A644}" type="pres">
      <dgm:prSet presAssocID="{24F82EA7-EE86-45AB-8CD0-2D9CB01A351B}" presName="Name8" presStyleCnt="0"/>
      <dgm:spPr/>
    </dgm:pt>
    <dgm:pt modelId="{ECA46F66-035A-41BB-9172-C7A7E3C1482F}" type="pres">
      <dgm:prSet presAssocID="{24F82EA7-EE86-45AB-8CD0-2D9CB01A351B}" presName="level" presStyleLbl="node1" presStyleIdx="0" presStyleCnt="4">
        <dgm:presLayoutVars>
          <dgm:chMax val="1"/>
          <dgm:bulletEnabled val="1"/>
        </dgm:presLayoutVars>
      </dgm:prSet>
      <dgm:spPr/>
      <dgm:t>
        <a:bodyPr/>
        <a:lstStyle/>
        <a:p>
          <a:endParaRPr lang="en-GB"/>
        </a:p>
      </dgm:t>
    </dgm:pt>
    <dgm:pt modelId="{65E22E2B-0DAB-4901-AB9E-E74C3CB49AEB}" type="pres">
      <dgm:prSet presAssocID="{24F82EA7-EE86-45AB-8CD0-2D9CB01A351B}" presName="levelTx" presStyleLbl="revTx" presStyleIdx="0" presStyleCnt="0">
        <dgm:presLayoutVars>
          <dgm:chMax val="1"/>
          <dgm:bulletEnabled val="1"/>
        </dgm:presLayoutVars>
      </dgm:prSet>
      <dgm:spPr/>
      <dgm:t>
        <a:bodyPr/>
        <a:lstStyle/>
        <a:p>
          <a:endParaRPr lang="en-GB"/>
        </a:p>
      </dgm:t>
    </dgm:pt>
    <dgm:pt modelId="{F6BD11B4-2CAF-4FFF-9A34-659A774EB79E}" type="pres">
      <dgm:prSet presAssocID="{C77B0083-BA8B-416E-A573-790B47931D49}" presName="Name8" presStyleCnt="0"/>
      <dgm:spPr/>
    </dgm:pt>
    <dgm:pt modelId="{487DCCCC-DED5-408E-97FE-5DA0FF6EB1B8}" type="pres">
      <dgm:prSet presAssocID="{C77B0083-BA8B-416E-A573-790B47931D49}" presName="level" presStyleLbl="node1" presStyleIdx="1" presStyleCnt="4" custLinFactNeighborX="0" custLinFactNeighborY="1046">
        <dgm:presLayoutVars>
          <dgm:chMax val="1"/>
          <dgm:bulletEnabled val="1"/>
        </dgm:presLayoutVars>
      </dgm:prSet>
      <dgm:spPr/>
      <dgm:t>
        <a:bodyPr/>
        <a:lstStyle/>
        <a:p>
          <a:endParaRPr lang="en-GB"/>
        </a:p>
      </dgm:t>
    </dgm:pt>
    <dgm:pt modelId="{946C415B-981F-44CA-AE8C-FA8EE1BABCD4}" type="pres">
      <dgm:prSet presAssocID="{C77B0083-BA8B-416E-A573-790B47931D49}" presName="levelTx" presStyleLbl="revTx" presStyleIdx="0" presStyleCnt="0">
        <dgm:presLayoutVars>
          <dgm:chMax val="1"/>
          <dgm:bulletEnabled val="1"/>
        </dgm:presLayoutVars>
      </dgm:prSet>
      <dgm:spPr/>
      <dgm:t>
        <a:bodyPr/>
        <a:lstStyle/>
        <a:p>
          <a:endParaRPr lang="en-GB"/>
        </a:p>
      </dgm:t>
    </dgm:pt>
    <dgm:pt modelId="{1F1D5345-D0F4-4727-9F7C-DD476C3B9104}" type="pres">
      <dgm:prSet presAssocID="{6A632409-77FC-4AB9-AFA9-76B2BAFD4A79}" presName="Name8" presStyleCnt="0"/>
      <dgm:spPr/>
    </dgm:pt>
    <dgm:pt modelId="{28B037D2-6C96-4A64-8DD8-5C7AAA4E1BAA}" type="pres">
      <dgm:prSet presAssocID="{6A632409-77FC-4AB9-AFA9-76B2BAFD4A79}" presName="level" presStyleLbl="node1" presStyleIdx="2" presStyleCnt="4">
        <dgm:presLayoutVars>
          <dgm:chMax val="1"/>
          <dgm:bulletEnabled val="1"/>
        </dgm:presLayoutVars>
      </dgm:prSet>
      <dgm:spPr/>
      <dgm:t>
        <a:bodyPr/>
        <a:lstStyle/>
        <a:p>
          <a:endParaRPr lang="en-GB"/>
        </a:p>
      </dgm:t>
    </dgm:pt>
    <dgm:pt modelId="{92769C65-A4DB-4B8C-8A02-ED7942C2C89D}" type="pres">
      <dgm:prSet presAssocID="{6A632409-77FC-4AB9-AFA9-76B2BAFD4A79}" presName="levelTx" presStyleLbl="revTx" presStyleIdx="0" presStyleCnt="0">
        <dgm:presLayoutVars>
          <dgm:chMax val="1"/>
          <dgm:bulletEnabled val="1"/>
        </dgm:presLayoutVars>
      </dgm:prSet>
      <dgm:spPr/>
      <dgm:t>
        <a:bodyPr/>
        <a:lstStyle/>
        <a:p>
          <a:endParaRPr lang="en-GB"/>
        </a:p>
      </dgm:t>
    </dgm:pt>
    <dgm:pt modelId="{D287E9D6-D137-46B6-B1A3-837844C4D3E3}" type="pres">
      <dgm:prSet presAssocID="{05B9DE48-CE4E-4D4D-9F60-15534C444116}" presName="Name8" presStyleCnt="0"/>
      <dgm:spPr/>
    </dgm:pt>
    <dgm:pt modelId="{274B83FF-E483-484F-8AEB-1FCA12A69422}" type="pres">
      <dgm:prSet presAssocID="{05B9DE48-CE4E-4D4D-9F60-15534C444116}" presName="level" presStyleLbl="node1" presStyleIdx="3" presStyleCnt="4">
        <dgm:presLayoutVars>
          <dgm:chMax val="1"/>
          <dgm:bulletEnabled val="1"/>
        </dgm:presLayoutVars>
      </dgm:prSet>
      <dgm:spPr/>
      <dgm:t>
        <a:bodyPr/>
        <a:lstStyle/>
        <a:p>
          <a:endParaRPr lang="en-GB"/>
        </a:p>
      </dgm:t>
    </dgm:pt>
    <dgm:pt modelId="{0CAEC84B-86C7-48AA-9919-EA2BBAC81ABB}" type="pres">
      <dgm:prSet presAssocID="{05B9DE48-CE4E-4D4D-9F60-15534C444116}" presName="levelTx" presStyleLbl="revTx" presStyleIdx="0" presStyleCnt="0">
        <dgm:presLayoutVars>
          <dgm:chMax val="1"/>
          <dgm:bulletEnabled val="1"/>
        </dgm:presLayoutVars>
      </dgm:prSet>
      <dgm:spPr/>
      <dgm:t>
        <a:bodyPr/>
        <a:lstStyle/>
        <a:p>
          <a:endParaRPr lang="en-GB"/>
        </a:p>
      </dgm:t>
    </dgm:pt>
  </dgm:ptLst>
  <dgm:cxnLst>
    <dgm:cxn modelId="{16E8F120-DDF1-491D-B77C-D1CD694CAE43}" type="presOf" srcId="{71A2FE09-B97E-49C9-9B5E-52CD591F8A8E}" destId="{61D29380-52FD-4189-855B-9008FC83C452}" srcOrd="0" destOrd="0" presId="urn:microsoft.com/office/officeart/2005/8/layout/pyramid1"/>
    <dgm:cxn modelId="{BC4CADD0-BA08-419D-A6DB-A9F6F142A206}" type="presOf" srcId="{C77B0083-BA8B-416E-A573-790B47931D49}" destId="{487DCCCC-DED5-408E-97FE-5DA0FF6EB1B8}" srcOrd="0" destOrd="0" presId="urn:microsoft.com/office/officeart/2005/8/layout/pyramid1"/>
    <dgm:cxn modelId="{0083E84F-080E-4EC0-A32C-85320AB04A43}" srcId="{71A2FE09-B97E-49C9-9B5E-52CD591F8A8E}" destId="{05B9DE48-CE4E-4D4D-9F60-15534C444116}" srcOrd="3" destOrd="0" parTransId="{C68B2288-F376-41FB-998E-BE83BDD41824}" sibTransId="{E58BB414-B087-4520-9508-08E0B9906960}"/>
    <dgm:cxn modelId="{E6AADF65-BBAE-4342-80C4-B78BCC86329B}" type="presOf" srcId="{6A632409-77FC-4AB9-AFA9-76B2BAFD4A79}" destId="{28B037D2-6C96-4A64-8DD8-5C7AAA4E1BAA}" srcOrd="0" destOrd="0" presId="urn:microsoft.com/office/officeart/2005/8/layout/pyramid1"/>
    <dgm:cxn modelId="{DB5668EC-B99C-4018-B13A-6671D2AEC1C6}" type="presOf" srcId="{05B9DE48-CE4E-4D4D-9F60-15534C444116}" destId="{274B83FF-E483-484F-8AEB-1FCA12A69422}" srcOrd="0" destOrd="0" presId="urn:microsoft.com/office/officeart/2005/8/layout/pyramid1"/>
    <dgm:cxn modelId="{7986076B-AC66-4EB0-AF30-95896D7A38CB}" srcId="{71A2FE09-B97E-49C9-9B5E-52CD591F8A8E}" destId="{24F82EA7-EE86-45AB-8CD0-2D9CB01A351B}" srcOrd="0" destOrd="0" parTransId="{B381E68B-E12B-435B-94B2-4B347E79C789}" sibTransId="{F12D0674-179B-4365-92B6-19810E2AF2A1}"/>
    <dgm:cxn modelId="{E41A5DB3-1CAE-448B-AD9A-34360F30B951}" type="presOf" srcId="{05B9DE48-CE4E-4D4D-9F60-15534C444116}" destId="{0CAEC84B-86C7-48AA-9919-EA2BBAC81ABB}" srcOrd="1" destOrd="0" presId="urn:microsoft.com/office/officeart/2005/8/layout/pyramid1"/>
    <dgm:cxn modelId="{07124151-96E4-4FAE-96BE-3E820F347EFC}" type="presOf" srcId="{24F82EA7-EE86-45AB-8CD0-2D9CB01A351B}" destId="{ECA46F66-035A-41BB-9172-C7A7E3C1482F}" srcOrd="0" destOrd="0" presId="urn:microsoft.com/office/officeart/2005/8/layout/pyramid1"/>
    <dgm:cxn modelId="{77E0FEC8-025A-4AAD-83E3-1596FC6211DC}" type="presOf" srcId="{C77B0083-BA8B-416E-A573-790B47931D49}" destId="{946C415B-981F-44CA-AE8C-FA8EE1BABCD4}" srcOrd="1" destOrd="0" presId="urn:microsoft.com/office/officeart/2005/8/layout/pyramid1"/>
    <dgm:cxn modelId="{6F7EE9AD-C49C-4507-A5FE-BE6FBCBC3C8B}" type="presOf" srcId="{6A632409-77FC-4AB9-AFA9-76B2BAFD4A79}" destId="{92769C65-A4DB-4B8C-8A02-ED7942C2C89D}" srcOrd="1" destOrd="0" presId="urn:microsoft.com/office/officeart/2005/8/layout/pyramid1"/>
    <dgm:cxn modelId="{8B550883-8939-400B-890F-6D123E0DEFCF}" type="presOf" srcId="{24F82EA7-EE86-45AB-8CD0-2D9CB01A351B}" destId="{65E22E2B-0DAB-4901-AB9E-E74C3CB49AEB}" srcOrd="1" destOrd="0" presId="urn:microsoft.com/office/officeart/2005/8/layout/pyramid1"/>
    <dgm:cxn modelId="{522C6C59-07BD-4E52-B8A0-53B760BC4217}" srcId="{71A2FE09-B97E-49C9-9B5E-52CD591F8A8E}" destId="{C77B0083-BA8B-416E-A573-790B47931D49}" srcOrd="1" destOrd="0" parTransId="{1AF606A5-2599-48B5-8939-0B34C43329A9}" sibTransId="{7975B725-232A-4399-A80C-BA1727A9A6E7}"/>
    <dgm:cxn modelId="{793246E5-F142-47E2-B72E-FE1EE5CA44C2}" srcId="{71A2FE09-B97E-49C9-9B5E-52CD591F8A8E}" destId="{6A632409-77FC-4AB9-AFA9-76B2BAFD4A79}" srcOrd="2" destOrd="0" parTransId="{4D4940A0-9374-4D84-96CB-6C74678DB8BD}" sibTransId="{EE0BC834-BE27-4785-BBB1-75C90A890B7E}"/>
    <dgm:cxn modelId="{E7069673-647F-46E8-AD04-C6B4EDFF1A85}" type="presParOf" srcId="{61D29380-52FD-4189-855B-9008FC83C452}" destId="{B8C04802-F971-4E2E-96C7-7D272978A644}" srcOrd="0" destOrd="0" presId="urn:microsoft.com/office/officeart/2005/8/layout/pyramid1"/>
    <dgm:cxn modelId="{7666E67F-C3A7-4C2F-89C1-5437DB41A0ED}" type="presParOf" srcId="{B8C04802-F971-4E2E-96C7-7D272978A644}" destId="{ECA46F66-035A-41BB-9172-C7A7E3C1482F}" srcOrd="0" destOrd="0" presId="urn:microsoft.com/office/officeart/2005/8/layout/pyramid1"/>
    <dgm:cxn modelId="{957F3ECB-24F1-496C-9407-0EC32D0BDE92}" type="presParOf" srcId="{B8C04802-F971-4E2E-96C7-7D272978A644}" destId="{65E22E2B-0DAB-4901-AB9E-E74C3CB49AEB}" srcOrd="1" destOrd="0" presId="urn:microsoft.com/office/officeart/2005/8/layout/pyramid1"/>
    <dgm:cxn modelId="{23B79770-8120-4CA8-AFB7-EC7DBE8954D2}" type="presParOf" srcId="{61D29380-52FD-4189-855B-9008FC83C452}" destId="{F6BD11B4-2CAF-4FFF-9A34-659A774EB79E}" srcOrd="1" destOrd="0" presId="urn:microsoft.com/office/officeart/2005/8/layout/pyramid1"/>
    <dgm:cxn modelId="{23DE5A16-BB60-4060-BAFA-60AD905DCDD9}" type="presParOf" srcId="{F6BD11B4-2CAF-4FFF-9A34-659A774EB79E}" destId="{487DCCCC-DED5-408E-97FE-5DA0FF6EB1B8}" srcOrd="0" destOrd="0" presId="urn:microsoft.com/office/officeart/2005/8/layout/pyramid1"/>
    <dgm:cxn modelId="{0FD95E01-350A-435F-BAEC-119675B27C1B}" type="presParOf" srcId="{F6BD11B4-2CAF-4FFF-9A34-659A774EB79E}" destId="{946C415B-981F-44CA-AE8C-FA8EE1BABCD4}" srcOrd="1" destOrd="0" presId="urn:microsoft.com/office/officeart/2005/8/layout/pyramid1"/>
    <dgm:cxn modelId="{2BE7858F-84E1-494C-B68D-217618AAEA18}" type="presParOf" srcId="{61D29380-52FD-4189-855B-9008FC83C452}" destId="{1F1D5345-D0F4-4727-9F7C-DD476C3B9104}" srcOrd="2" destOrd="0" presId="urn:microsoft.com/office/officeart/2005/8/layout/pyramid1"/>
    <dgm:cxn modelId="{64B07B15-BC50-4BE9-BB29-7E9F096FA9CC}" type="presParOf" srcId="{1F1D5345-D0F4-4727-9F7C-DD476C3B9104}" destId="{28B037D2-6C96-4A64-8DD8-5C7AAA4E1BAA}" srcOrd="0" destOrd="0" presId="urn:microsoft.com/office/officeart/2005/8/layout/pyramid1"/>
    <dgm:cxn modelId="{E7395839-2707-4A74-AC53-827173C74446}" type="presParOf" srcId="{1F1D5345-D0F4-4727-9F7C-DD476C3B9104}" destId="{92769C65-A4DB-4B8C-8A02-ED7942C2C89D}" srcOrd="1" destOrd="0" presId="urn:microsoft.com/office/officeart/2005/8/layout/pyramid1"/>
    <dgm:cxn modelId="{7206774C-E8F3-49D2-9676-A4386B050A92}" type="presParOf" srcId="{61D29380-52FD-4189-855B-9008FC83C452}" destId="{D287E9D6-D137-46B6-B1A3-837844C4D3E3}" srcOrd="3" destOrd="0" presId="urn:microsoft.com/office/officeart/2005/8/layout/pyramid1"/>
    <dgm:cxn modelId="{C9B3C83B-601E-4569-9DFA-DE8A91495010}" type="presParOf" srcId="{D287E9D6-D137-46B6-B1A3-837844C4D3E3}" destId="{274B83FF-E483-484F-8AEB-1FCA12A69422}" srcOrd="0" destOrd="0" presId="urn:microsoft.com/office/officeart/2005/8/layout/pyramid1"/>
    <dgm:cxn modelId="{0D039BEF-B799-469D-9B3D-4B88FDCDCA73}" type="presParOf" srcId="{D287E9D6-D137-46B6-B1A3-837844C4D3E3}" destId="{0CAEC84B-86C7-48AA-9919-EA2BBAC81ABB}" srcOrd="1" destOrd="0" presId="urn:microsoft.com/office/officeart/2005/8/layout/pyramid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CA46F66-035A-41BB-9172-C7A7E3C1482F}">
      <dsp:nvSpPr>
        <dsp:cNvPr id="0" name=""/>
        <dsp:cNvSpPr/>
      </dsp:nvSpPr>
      <dsp:spPr>
        <a:xfrm>
          <a:off x="2389733" y="0"/>
          <a:ext cx="1593155" cy="1080858"/>
        </a:xfrm>
        <a:prstGeom prst="trapezoid">
          <a:avLst>
            <a:gd name="adj" fmla="val 73699"/>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u="none" kern="1200" baseline="0" dirty="0">
              <a:effectLst/>
            </a:rPr>
            <a:t> </a:t>
          </a:r>
          <a:endParaRPr lang="en-GB" sz="1600" b="1" u="none" kern="1200" dirty="0">
            <a:effectLst/>
          </a:endParaRPr>
        </a:p>
      </dsp:txBody>
      <dsp:txXfrm>
        <a:off x="2389733" y="0"/>
        <a:ext cx="1593155" cy="1080858"/>
      </dsp:txXfrm>
    </dsp:sp>
    <dsp:sp modelId="{487DCCCC-DED5-408E-97FE-5DA0FF6EB1B8}">
      <dsp:nvSpPr>
        <dsp:cNvPr id="0" name=""/>
        <dsp:cNvSpPr/>
      </dsp:nvSpPr>
      <dsp:spPr>
        <a:xfrm>
          <a:off x="1593155" y="1080858"/>
          <a:ext cx="3186310" cy="1080858"/>
        </a:xfrm>
        <a:prstGeom prst="trapezoid">
          <a:avLst>
            <a:gd name="adj" fmla="val 73699"/>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baseline="0" dirty="0"/>
            <a:t> </a:t>
          </a:r>
          <a:endParaRPr lang="en-GB" sz="1600" kern="1200" dirty="0"/>
        </a:p>
      </dsp:txBody>
      <dsp:txXfrm>
        <a:off x="2150759" y="1080858"/>
        <a:ext cx="2071102" cy="1080858"/>
      </dsp:txXfrm>
    </dsp:sp>
    <dsp:sp modelId="{28B037D2-6C96-4A64-8DD8-5C7AAA4E1BAA}">
      <dsp:nvSpPr>
        <dsp:cNvPr id="0" name=""/>
        <dsp:cNvSpPr/>
      </dsp:nvSpPr>
      <dsp:spPr>
        <a:xfrm>
          <a:off x="796577" y="2161716"/>
          <a:ext cx="4779466" cy="1080858"/>
        </a:xfrm>
        <a:prstGeom prst="trapezoid">
          <a:avLst>
            <a:gd name="adj" fmla="val 73699"/>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t> </a:t>
          </a:r>
        </a:p>
      </dsp:txBody>
      <dsp:txXfrm>
        <a:off x="1632984" y="2161716"/>
        <a:ext cx="3106653" cy="1080858"/>
      </dsp:txXfrm>
    </dsp:sp>
    <dsp:sp modelId="{274B83FF-E483-484F-8AEB-1FCA12A69422}">
      <dsp:nvSpPr>
        <dsp:cNvPr id="0" name=""/>
        <dsp:cNvSpPr/>
      </dsp:nvSpPr>
      <dsp:spPr>
        <a:xfrm>
          <a:off x="0" y="3242574"/>
          <a:ext cx="6372621" cy="1080858"/>
        </a:xfrm>
        <a:prstGeom prst="trapezoid">
          <a:avLst>
            <a:gd name="adj" fmla="val 73699"/>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baseline="0" dirty="0"/>
            <a:t> </a:t>
          </a:r>
          <a:endParaRPr lang="en-GB" sz="1600" kern="1200" dirty="0"/>
        </a:p>
      </dsp:txBody>
      <dsp:txXfrm>
        <a:off x="1115208" y="3242574"/>
        <a:ext cx="4142204" cy="108085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CA46F66-035A-41BB-9172-C7A7E3C1482F}">
      <dsp:nvSpPr>
        <dsp:cNvPr id="0" name=""/>
        <dsp:cNvSpPr/>
      </dsp:nvSpPr>
      <dsp:spPr>
        <a:xfrm>
          <a:off x="2389733" y="0"/>
          <a:ext cx="1593155" cy="1080858"/>
        </a:xfrm>
        <a:prstGeom prst="trapezoid">
          <a:avLst>
            <a:gd name="adj" fmla="val 73699"/>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u="none" kern="1200" baseline="0" dirty="0">
              <a:effectLst/>
            </a:rPr>
            <a:t> </a:t>
          </a:r>
          <a:endParaRPr lang="en-GB" sz="1600" b="1" u="none" kern="1200" dirty="0">
            <a:effectLst/>
          </a:endParaRPr>
        </a:p>
      </dsp:txBody>
      <dsp:txXfrm>
        <a:off x="2389733" y="0"/>
        <a:ext cx="1593155" cy="1080858"/>
      </dsp:txXfrm>
    </dsp:sp>
    <dsp:sp modelId="{487DCCCC-DED5-408E-97FE-5DA0FF6EB1B8}">
      <dsp:nvSpPr>
        <dsp:cNvPr id="0" name=""/>
        <dsp:cNvSpPr/>
      </dsp:nvSpPr>
      <dsp:spPr>
        <a:xfrm>
          <a:off x="1593155" y="1080858"/>
          <a:ext cx="3186310" cy="1080858"/>
        </a:xfrm>
        <a:prstGeom prst="trapezoid">
          <a:avLst>
            <a:gd name="adj" fmla="val 73699"/>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baseline="0" dirty="0"/>
            <a:t> </a:t>
          </a:r>
          <a:endParaRPr lang="en-GB" sz="1600" kern="1200" dirty="0"/>
        </a:p>
      </dsp:txBody>
      <dsp:txXfrm>
        <a:off x="2150759" y="1080858"/>
        <a:ext cx="2071102" cy="1080858"/>
      </dsp:txXfrm>
    </dsp:sp>
    <dsp:sp modelId="{28B037D2-6C96-4A64-8DD8-5C7AAA4E1BAA}">
      <dsp:nvSpPr>
        <dsp:cNvPr id="0" name=""/>
        <dsp:cNvSpPr/>
      </dsp:nvSpPr>
      <dsp:spPr>
        <a:xfrm>
          <a:off x="796577" y="2161716"/>
          <a:ext cx="4779466" cy="1080858"/>
        </a:xfrm>
        <a:prstGeom prst="trapezoid">
          <a:avLst>
            <a:gd name="adj" fmla="val 73699"/>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t> </a:t>
          </a:r>
        </a:p>
      </dsp:txBody>
      <dsp:txXfrm>
        <a:off x="1632984" y="2161716"/>
        <a:ext cx="3106653" cy="1080858"/>
      </dsp:txXfrm>
    </dsp:sp>
    <dsp:sp modelId="{274B83FF-E483-484F-8AEB-1FCA12A69422}">
      <dsp:nvSpPr>
        <dsp:cNvPr id="0" name=""/>
        <dsp:cNvSpPr/>
      </dsp:nvSpPr>
      <dsp:spPr>
        <a:xfrm>
          <a:off x="0" y="3242574"/>
          <a:ext cx="6372621" cy="1080858"/>
        </a:xfrm>
        <a:prstGeom prst="trapezoid">
          <a:avLst>
            <a:gd name="adj" fmla="val 73699"/>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baseline="0" dirty="0"/>
            <a:t> </a:t>
          </a:r>
          <a:endParaRPr lang="en-GB" sz="1600" kern="1200" dirty="0"/>
        </a:p>
      </dsp:txBody>
      <dsp:txXfrm>
        <a:off x="1115208" y="3242574"/>
        <a:ext cx="4142204" cy="1080858"/>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CA46F66-035A-41BB-9172-C7A7E3C1482F}">
      <dsp:nvSpPr>
        <dsp:cNvPr id="0" name=""/>
        <dsp:cNvSpPr/>
      </dsp:nvSpPr>
      <dsp:spPr>
        <a:xfrm>
          <a:off x="2561629" y="0"/>
          <a:ext cx="1707752" cy="1340285"/>
        </a:xfrm>
        <a:prstGeom prst="trapezoid">
          <a:avLst>
            <a:gd name="adj" fmla="val 63709"/>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u="none" kern="1200" baseline="0" dirty="0">
              <a:effectLst/>
            </a:rPr>
            <a:t> </a:t>
          </a:r>
          <a:endParaRPr lang="en-GB" sz="1600" b="1" u="none" kern="1200" dirty="0">
            <a:effectLst/>
          </a:endParaRPr>
        </a:p>
      </dsp:txBody>
      <dsp:txXfrm>
        <a:off x="2561629" y="0"/>
        <a:ext cx="1707752" cy="1340285"/>
      </dsp:txXfrm>
    </dsp:sp>
    <dsp:sp modelId="{487DCCCC-DED5-408E-97FE-5DA0FF6EB1B8}">
      <dsp:nvSpPr>
        <dsp:cNvPr id="0" name=""/>
        <dsp:cNvSpPr/>
      </dsp:nvSpPr>
      <dsp:spPr>
        <a:xfrm>
          <a:off x="1707752" y="1354304"/>
          <a:ext cx="3415505" cy="1340285"/>
        </a:xfrm>
        <a:prstGeom prst="trapezoid">
          <a:avLst>
            <a:gd name="adj" fmla="val 63709"/>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baseline="0" dirty="0"/>
            <a:t> </a:t>
          </a:r>
          <a:endParaRPr lang="en-GB" sz="1600" kern="1200" dirty="0"/>
        </a:p>
      </dsp:txBody>
      <dsp:txXfrm>
        <a:off x="2305466" y="1354304"/>
        <a:ext cx="2220078" cy="1340285"/>
      </dsp:txXfrm>
    </dsp:sp>
    <dsp:sp modelId="{28B037D2-6C96-4A64-8DD8-5C7AAA4E1BAA}">
      <dsp:nvSpPr>
        <dsp:cNvPr id="0" name=""/>
        <dsp:cNvSpPr/>
      </dsp:nvSpPr>
      <dsp:spPr>
        <a:xfrm>
          <a:off x="853876" y="2680570"/>
          <a:ext cx="5123258" cy="1340285"/>
        </a:xfrm>
        <a:prstGeom prst="trapezoid">
          <a:avLst>
            <a:gd name="adj" fmla="val 63709"/>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t> </a:t>
          </a:r>
        </a:p>
      </dsp:txBody>
      <dsp:txXfrm>
        <a:off x="1750446" y="2680570"/>
        <a:ext cx="3330117" cy="1340285"/>
      </dsp:txXfrm>
    </dsp:sp>
    <dsp:sp modelId="{274B83FF-E483-484F-8AEB-1FCA12A69422}">
      <dsp:nvSpPr>
        <dsp:cNvPr id="0" name=""/>
        <dsp:cNvSpPr/>
      </dsp:nvSpPr>
      <dsp:spPr>
        <a:xfrm>
          <a:off x="0" y="4020855"/>
          <a:ext cx="6831011" cy="1340285"/>
        </a:xfrm>
        <a:prstGeom prst="trapezoid">
          <a:avLst>
            <a:gd name="adj" fmla="val 63709"/>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baseline="0" dirty="0"/>
            <a:t> </a:t>
          </a:r>
          <a:endParaRPr lang="en-GB" sz="1600" kern="1200" dirty="0"/>
        </a:p>
      </dsp:txBody>
      <dsp:txXfrm>
        <a:off x="1195426" y="4020855"/>
        <a:ext cx="4440157" cy="134028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D0F1FD-4E13-4E6D-A5AD-47C8767ABB7E}" type="datetimeFigureOut">
              <a:rPr lang="en-GB" smtClean="0"/>
              <a:pPr/>
              <a:t>23/06/2019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758473-0F1B-44BD-B869-F2B08827A934}" type="slidenum">
              <a:rPr lang="en-GB" smtClean="0"/>
              <a:pPr/>
              <a:t>‹#›</a:t>
            </a:fld>
            <a:endParaRPr lang="en-GB"/>
          </a:p>
        </p:txBody>
      </p:sp>
    </p:spTree>
    <p:extLst>
      <p:ext uri="{BB962C8B-B14F-4D97-AF65-F5344CB8AC3E}">
        <p14:creationId xmlns:p14="http://schemas.microsoft.com/office/powerpoint/2010/main" xmlns="" val="1080526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IGQmdoK_ZfY&amp;t=13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ubNF9QNEQLA&amp;t=7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6AA23725-FCA3-40FF-B793-29AF1794E4F8}" type="slidenum">
              <a:rPr lang="en-GB" smtClean="0"/>
              <a:pPr/>
              <a:t>2</a:t>
            </a:fld>
            <a:endParaRPr lang="en-GB"/>
          </a:p>
        </p:txBody>
      </p:sp>
    </p:spTree>
    <p:extLst>
      <p:ext uri="{BB962C8B-B14F-4D97-AF65-F5344CB8AC3E}">
        <p14:creationId xmlns:p14="http://schemas.microsoft.com/office/powerpoint/2010/main" xmlns="" val="3497906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example of brain as computer with apps running on it. </a:t>
            </a:r>
          </a:p>
          <a:p>
            <a:r>
              <a:rPr lang="en-GB" dirty="0"/>
              <a:t>Apps are system 1 or fast thinking. User input is system 2 thinking or slow thinking.</a:t>
            </a:r>
          </a:p>
        </p:txBody>
      </p:sp>
      <p:sp>
        <p:nvSpPr>
          <p:cNvPr id="4" name="Slide Number Placeholder 3"/>
          <p:cNvSpPr>
            <a:spLocks noGrp="1"/>
          </p:cNvSpPr>
          <p:nvPr>
            <p:ph type="sldNum" sz="quarter" idx="5"/>
          </p:nvPr>
        </p:nvSpPr>
        <p:spPr/>
        <p:txBody>
          <a:bodyPr/>
          <a:lstStyle/>
          <a:p>
            <a:fld id="{62758473-0F1B-44BD-B869-F2B08827A934}" type="slidenum">
              <a:rPr lang="en-GB" smtClean="0"/>
              <a:pPr/>
              <a:t>13</a:t>
            </a:fld>
            <a:endParaRPr lang="en-GB"/>
          </a:p>
        </p:txBody>
      </p:sp>
    </p:spTree>
    <p:extLst>
      <p:ext uri="{BB962C8B-B14F-4D97-AF65-F5344CB8AC3E}">
        <p14:creationId xmlns:p14="http://schemas.microsoft.com/office/powerpoint/2010/main" xmlns="" val="2162614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Rapport is a key element of stakeholder communication. Whether it is in the initial requirements capture stage or when you are reporting or managing scope creep, - how well you can talk to your stakeholders can change the outcome (and stress levels) of a project.</a:t>
            </a:r>
          </a:p>
          <a:p>
            <a:r>
              <a:rPr lang="en-GB" sz="1200" kern="1200" dirty="0">
                <a:solidFill>
                  <a:schemeClr val="tx1"/>
                </a:solidFill>
                <a:effectLst/>
                <a:latin typeface="+mn-lt"/>
                <a:ea typeface="+mn-ea"/>
                <a:cs typeface="+mn-cs"/>
              </a:rPr>
              <a:t> Explore the rapport triangle and how we normally make instant judgements on people. This is normal and every animal seems to need to make fast judgements for everyday survival based on basic information (such as sight, smell sound). These judgements are normally around friend or foe, food or predator etc. </a:t>
            </a:r>
          </a:p>
        </p:txBody>
      </p:sp>
      <p:sp>
        <p:nvSpPr>
          <p:cNvPr id="4" name="Slide Number Placeholder 3"/>
          <p:cNvSpPr>
            <a:spLocks noGrp="1"/>
          </p:cNvSpPr>
          <p:nvPr>
            <p:ph type="sldNum" sz="quarter" idx="5"/>
          </p:nvPr>
        </p:nvSpPr>
        <p:spPr/>
        <p:txBody>
          <a:bodyPr/>
          <a:lstStyle/>
          <a:p>
            <a:fld id="{6AA23725-FCA3-40FF-B793-29AF1794E4F8}" type="slidenum">
              <a:rPr lang="en-GB" smtClean="0"/>
              <a:pPr/>
              <a:t>14</a:t>
            </a:fld>
            <a:endParaRPr lang="en-GB"/>
          </a:p>
        </p:txBody>
      </p:sp>
    </p:spTree>
    <p:extLst>
      <p:ext uri="{BB962C8B-B14F-4D97-AF65-F5344CB8AC3E}">
        <p14:creationId xmlns:p14="http://schemas.microsoft.com/office/powerpoint/2010/main" xmlns="" val="3508337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But real relationships are based on values and behaviours, - a lot more than just how we look or which demographic we are from. Common values become the foundation for rapport and relationship building.</a:t>
            </a:r>
          </a:p>
        </p:txBody>
      </p:sp>
      <p:sp>
        <p:nvSpPr>
          <p:cNvPr id="4" name="Slide Number Placeholder 3"/>
          <p:cNvSpPr>
            <a:spLocks noGrp="1"/>
          </p:cNvSpPr>
          <p:nvPr>
            <p:ph type="sldNum" sz="quarter" idx="5"/>
          </p:nvPr>
        </p:nvSpPr>
        <p:spPr/>
        <p:txBody>
          <a:bodyPr/>
          <a:lstStyle/>
          <a:p>
            <a:fld id="{6AA23725-FCA3-40FF-B793-29AF1794E4F8}" type="slidenum">
              <a:rPr lang="en-GB" smtClean="0"/>
              <a:pPr/>
              <a:t>15</a:t>
            </a:fld>
            <a:endParaRPr lang="en-GB"/>
          </a:p>
        </p:txBody>
      </p:sp>
    </p:spTree>
    <p:extLst>
      <p:ext uri="{BB962C8B-B14F-4D97-AF65-F5344CB8AC3E}">
        <p14:creationId xmlns:p14="http://schemas.microsoft.com/office/powerpoint/2010/main" xmlns="" val="1268311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So we are can be similar in some ways, different in others and our behaviour and responses can also be shaped by the situations and environment we find ourselves in.</a:t>
            </a:r>
          </a:p>
          <a:p>
            <a:pPr marL="171450" indent="-171450">
              <a:buFont typeface="Arial" panose="020B0604020202020204" pitchFamily="34" charset="0"/>
              <a:buChar char="•"/>
            </a:pPr>
            <a:r>
              <a:rPr lang="en-GB" dirty="0"/>
              <a:t>The Inner Ape Combined Reflective Tool is a way to recognise some of those differences and ensure the difference is a positive thing (diversity) instead of a negative thing (style clashes). It is not a predictive tool. It is a framework or structure for understanding yourself and the people around you.</a:t>
            </a:r>
          </a:p>
          <a:p>
            <a:pPr marL="171450" indent="-171450">
              <a:buFont typeface="Arial" panose="020B0604020202020204" pitchFamily="34" charset="0"/>
              <a:buChar char="•"/>
            </a:pPr>
            <a:r>
              <a:rPr lang="en-GB" dirty="0"/>
              <a:t>When we meet people who seem to have the same values, or way of looking at the world as us, we generally get on with them and build good rapport. When we meet people who seem to have very different values or world view to us, sometimes the relationship can be a little more … strained.</a:t>
            </a:r>
          </a:p>
          <a:p>
            <a:pPr marL="171450" indent="-171450">
              <a:buFont typeface="Arial" panose="020B0604020202020204" pitchFamily="34" charset="0"/>
              <a:buChar char="•"/>
            </a:pPr>
            <a:r>
              <a:rPr lang="en-GB" dirty="0"/>
              <a:t>Often our values and world view, our very personality can be shown in the first few words that we speak.  For example (say “hi, how are doing, its good to see you” in the 4 main style approaches. Note that you haven’t started to explain the styles yet and already delegates are able to identify which style you are roleplaying to them.</a:t>
            </a:r>
          </a:p>
          <a:p>
            <a:pPr marL="171450" indent="-171450">
              <a:buFont typeface="Arial" panose="020B0604020202020204" pitchFamily="34" charset="0"/>
              <a:buChar char="•"/>
            </a:pPr>
            <a:r>
              <a:rPr lang="en-GB" dirty="0"/>
              <a:t>Over the next hour we will help you start to identify the style of someone that you are speaking to you so that you can adapt your own communication style to build greater rapport. We will also show you why you get on with some people and can become very frustrated with others. Although this workshop is about business situations, we will be very surprised if you don’t automatically start analysing family and friends, and some of the relationship dynamics there.</a:t>
            </a:r>
          </a:p>
          <a:p>
            <a:pPr marL="171450" indent="-171450">
              <a:buFont typeface="Arial" panose="020B0604020202020204" pitchFamily="34" charset="0"/>
              <a:buChar char="•"/>
            </a:pPr>
            <a:r>
              <a:rPr lang="en-GB" dirty="0"/>
              <a:t>As we go through the descriptions it is worth noting that everyone has a bit of all of the styles (humans are complex and we are more than just one of 4 boxes!). However most of us have a preference for one or two styles and a dislike or intolerance of one of the styles. We can refer to these preferences as our ‘Prime Ape’ style.</a:t>
            </a:r>
          </a:p>
          <a:p>
            <a:r>
              <a:rPr lang="en-GB" dirty="0"/>
              <a:t>This is where a tool such as the Inner Ape can be have great practical use. It helps us understand and the values and therefore motivations of ourselves and others, by observing communication style and behaviour. But before you can recognise others, you need to be aware of yourself…</a:t>
            </a:r>
          </a:p>
        </p:txBody>
      </p:sp>
      <p:sp>
        <p:nvSpPr>
          <p:cNvPr id="4" name="Slide Number Placeholder 3"/>
          <p:cNvSpPr>
            <a:spLocks noGrp="1"/>
          </p:cNvSpPr>
          <p:nvPr>
            <p:ph type="sldNum" sz="quarter" idx="5"/>
          </p:nvPr>
        </p:nvSpPr>
        <p:spPr/>
        <p:txBody>
          <a:bodyPr/>
          <a:lstStyle/>
          <a:p>
            <a:fld id="{6AA23725-FCA3-40FF-B793-29AF1794E4F8}" type="slidenum">
              <a:rPr lang="en-GB" smtClean="0"/>
              <a:pPr/>
              <a:t>16</a:t>
            </a:fld>
            <a:endParaRPr lang="en-GB"/>
          </a:p>
        </p:txBody>
      </p:sp>
    </p:spTree>
    <p:extLst>
      <p:ext uri="{BB962C8B-B14F-4D97-AF65-F5344CB8AC3E}">
        <p14:creationId xmlns:p14="http://schemas.microsoft.com/office/powerpoint/2010/main" xmlns="" val="2453958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Identify core values for each style. </a:t>
            </a:r>
          </a:p>
          <a:p>
            <a:pPr marL="628650" lvl="1" indent="-171450">
              <a:buFont typeface="Arial" panose="020B0604020202020204" pitchFamily="34" charset="0"/>
              <a:buChar char="•"/>
            </a:pPr>
            <a:r>
              <a:rPr lang="en-GB" dirty="0"/>
              <a:t>being a good kind good person, being supportive to others</a:t>
            </a:r>
          </a:p>
          <a:p>
            <a:pPr marL="628650" lvl="1" indent="-171450">
              <a:buFont typeface="Arial" panose="020B0604020202020204" pitchFamily="34" charset="0"/>
              <a:buChar char="•"/>
            </a:pPr>
            <a:r>
              <a:rPr lang="en-GB" dirty="0"/>
              <a:t>Being a fun person, bring energy and a smile to others</a:t>
            </a:r>
          </a:p>
          <a:p>
            <a:pPr marL="628650" lvl="1" indent="-171450">
              <a:buFont typeface="Arial" panose="020B0604020202020204" pitchFamily="34" charset="0"/>
              <a:buChar char="•"/>
            </a:pPr>
            <a:r>
              <a:rPr lang="en-GB" dirty="0"/>
              <a:t>Being a smart person, self controlled, rational and analytical</a:t>
            </a:r>
          </a:p>
          <a:p>
            <a:pPr marL="628650" lvl="1" indent="-171450">
              <a:buFont typeface="Arial" panose="020B0604020202020204" pitchFamily="34" charset="0"/>
              <a:buChar char="•"/>
            </a:pPr>
            <a:r>
              <a:rPr lang="en-GB" dirty="0"/>
              <a:t>Being an achiever, breaking barriers, overcoming challenges, being strong enough to take on anything</a:t>
            </a:r>
          </a:p>
          <a:p>
            <a:pPr marL="171450" lvl="0" indent="-171450">
              <a:buFont typeface="Arial" panose="020B0604020202020204" pitchFamily="34" charset="0"/>
              <a:buChar char="•"/>
            </a:pPr>
            <a:r>
              <a:rPr lang="en-GB" dirty="0"/>
              <a:t>Whatever your values system, when you look in the mirror you want to see someone who lives and demonstrates those values. This has a big impact on our sense of self-worth and our happiness. Our values are linked to our sense of self-worth, and therefore it is our values which often drive our behaviours.</a:t>
            </a:r>
          </a:p>
          <a:p>
            <a:pPr marL="171450" indent="-171450">
              <a:buFont typeface="Arial" panose="020B0604020202020204" pitchFamily="34" charset="0"/>
              <a:buChar char="•"/>
            </a:pPr>
            <a:r>
              <a:rPr lang="en-GB" dirty="0"/>
              <a:t>Your initial answers (from the last slide) will give you a good idea of which style you might affiliate most with. </a:t>
            </a:r>
          </a:p>
          <a:p>
            <a:pPr marL="171450" indent="-171450">
              <a:buFont typeface="Arial" panose="020B0604020202020204" pitchFamily="34" charset="0"/>
              <a:buChar char="•"/>
            </a:pPr>
            <a:r>
              <a:rPr lang="en-GB" dirty="0"/>
              <a:t>Recap core values of each style before going deeper (next slides) for each style</a:t>
            </a:r>
          </a:p>
          <a:p>
            <a:pPr marL="171450" indent="-171450">
              <a:buFont typeface="Arial" panose="020B0604020202020204" pitchFamily="34" charset="0"/>
              <a:buChar char="•"/>
            </a:pPr>
            <a:r>
              <a:rPr lang="en-GB" dirty="0"/>
              <a:t>Our next slides are about increasing that understanding, and also about being able to recognise, and then build rapport with others.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AA23725-FCA3-40FF-B793-29AF1794E4F8}" type="slidenum">
              <a:rPr lang="en-GB" smtClean="0"/>
              <a:pPr/>
              <a:t>18</a:t>
            </a:fld>
            <a:endParaRPr lang="en-GB"/>
          </a:p>
        </p:txBody>
      </p:sp>
    </p:spTree>
    <p:extLst>
      <p:ext uri="{BB962C8B-B14F-4D97-AF65-F5344CB8AC3E}">
        <p14:creationId xmlns:p14="http://schemas.microsoft.com/office/powerpoint/2010/main" xmlns="" val="2577592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Explore key aspects for each style, including how to recognise them from their communication patterns, behaviours and focus. Ask delegates to identify the people in their life who demonstrate ‘Friendly’ as their Prime Ape preference.</a:t>
            </a:r>
          </a:p>
          <a:p>
            <a:pPr marL="171450" indent="-171450">
              <a:buFont typeface="Arial" panose="020B0604020202020204" pitchFamily="34" charset="0"/>
              <a:buChar char="•"/>
            </a:pPr>
            <a:r>
              <a:rPr lang="en-GB" dirty="0"/>
              <a:t>Use ‘Trainer guide v7.2’ to assist you with the descriptions. Or refer to the ‘Inner Ape CRT Full doc v7.2’</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A23725-FCA3-40FF-B793-29AF1794E4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422665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 slogan and image to help embed idea of style</a:t>
            </a:r>
          </a:p>
        </p:txBody>
      </p:sp>
      <p:sp>
        <p:nvSpPr>
          <p:cNvPr id="4" name="Slide Number Placeholder 3"/>
          <p:cNvSpPr>
            <a:spLocks noGrp="1"/>
          </p:cNvSpPr>
          <p:nvPr>
            <p:ph type="sldNum" sz="quarter" idx="10"/>
          </p:nvPr>
        </p:nvSpPr>
        <p:spPr/>
        <p:txBody>
          <a:bodyPr/>
          <a:lstStyle/>
          <a:p>
            <a:fld id="{6AA23725-FCA3-40FF-B793-29AF1794E4F8}" type="slidenum">
              <a:rPr lang="en-GB" smtClean="0"/>
              <a:pPr/>
              <a:t>20</a:t>
            </a:fld>
            <a:endParaRPr lang="en-GB"/>
          </a:p>
        </p:txBody>
      </p:sp>
    </p:spTree>
    <p:extLst>
      <p:ext uri="{BB962C8B-B14F-4D97-AF65-F5344CB8AC3E}">
        <p14:creationId xmlns:p14="http://schemas.microsoft.com/office/powerpoint/2010/main" xmlns="" val="21707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Explore key aspects for each style, including how to recognise them from their communication patterns, behaviours and focus. Ask delegates to identify the people in their life who demonstrate ‘Challenger’ as their Prime Ape preference.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Explore potential clash between Challenger and Friend using the ‘cross each other in a corridor’ situation example, asking:</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What happens next?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How will they both feel after this interaction?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What advice would you give to the Challenger style, so they can build a better (more effective) relationship with the Friend style?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What advice would you give to the Friend style, so they can build a better (less stressful) relationship with the Challenger style?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A23725-FCA3-40FF-B793-29AF1794E4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539446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Present slogan and image to help embed idea of style</a:t>
            </a:r>
          </a:p>
          <a:p>
            <a:endParaRPr lang="en-GB" dirty="0"/>
          </a:p>
        </p:txBody>
      </p:sp>
      <p:sp>
        <p:nvSpPr>
          <p:cNvPr id="4" name="Slide Number Placeholder 3"/>
          <p:cNvSpPr>
            <a:spLocks noGrp="1"/>
          </p:cNvSpPr>
          <p:nvPr>
            <p:ph type="sldNum" sz="quarter" idx="10"/>
          </p:nvPr>
        </p:nvSpPr>
        <p:spPr/>
        <p:txBody>
          <a:bodyPr/>
          <a:lstStyle/>
          <a:p>
            <a:fld id="{6AA23725-FCA3-40FF-B793-29AF1794E4F8}" type="slidenum">
              <a:rPr lang="en-GB" smtClean="0"/>
              <a:pPr/>
              <a:t>22</a:t>
            </a:fld>
            <a:endParaRPr lang="en-GB"/>
          </a:p>
        </p:txBody>
      </p:sp>
    </p:spTree>
    <p:extLst>
      <p:ext uri="{BB962C8B-B14F-4D97-AF65-F5344CB8AC3E}">
        <p14:creationId xmlns:p14="http://schemas.microsoft.com/office/powerpoint/2010/main" xmlns="" val="2924582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Explore key aspects for each style, including how to recognise them from their communication patterns, behaviours and focus. Ask delegates to identify the people in their life who demonstrate ‘Expert’ as their Prime Ape preference.</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A23725-FCA3-40FF-B793-29AF1794E4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549857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6AA23725-FCA3-40FF-B793-29AF1794E4F8}" type="slidenum">
              <a:rPr lang="en-GB" smtClean="0"/>
              <a:pPr/>
              <a:t>3</a:t>
            </a:fld>
            <a:endParaRPr lang="en-GB"/>
          </a:p>
        </p:txBody>
      </p:sp>
    </p:spTree>
    <p:extLst>
      <p:ext uri="{BB962C8B-B14F-4D97-AF65-F5344CB8AC3E}">
        <p14:creationId xmlns:p14="http://schemas.microsoft.com/office/powerpoint/2010/main" xmlns="" val="3497906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Present slogan and image to help embed idea of style</a:t>
            </a:r>
          </a:p>
          <a:p>
            <a:endParaRPr lang="en-GB" dirty="0"/>
          </a:p>
        </p:txBody>
      </p:sp>
      <p:sp>
        <p:nvSpPr>
          <p:cNvPr id="4" name="Slide Number Placeholder 3"/>
          <p:cNvSpPr>
            <a:spLocks noGrp="1"/>
          </p:cNvSpPr>
          <p:nvPr>
            <p:ph type="sldNum" sz="quarter" idx="10"/>
          </p:nvPr>
        </p:nvSpPr>
        <p:spPr/>
        <p:txBody>
          <a:bodyPr/>
          <a:lstStyle/>
          <a:p>
            <a:fld id="{6AA23725-FCA3-40FF-B793-29AF1794E4F8}" type="slidenum">
              <a:rPr lang="en-GB" smtClean="0"/>
              <a:pPr/>
              <a:t>24</a:t>
            </a:fld>
            <a:endParaRPr lang="en-GB"/>
          </a:p>
        </p:txBody>
      </p:sp>
    </p:spTree>
    <p:extLst>
      <p:ext uri="{BB962C8B-B14F-4D97-AF65-F5344CB8AC3E}">
        <p14:creationId xmlns:p14="http://schemas.microsoft.com/office/powerpoint/2010/main" xmlns="" val="2984188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Explore key aspects for each style, including how to recognise them from their communication patterns, behaviours and focus. Ask delegates to identify the people in their life who demonstrate ‘Socialite’ as their Prime Ape preference.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Explore potential clash between Socialite and Expert using the ‘cross each other in a corridor’ situation example, asking:</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What happens next?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How will they both feel after this interaction?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What advice would you give to the Socialite style, so they can build a better (more relaxed) relationship with the Expert style?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What advice would you give to the Expert style, so they can build a better (more efficient) relationship with the Socialite style?</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A23725-FCA3-40FF-B793-29AF1794E4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593723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Present slogan and image to help embed idea of style</a:t>
            </a:r>
          </a:p>
          <a:p>
            <a:endParaRPr lang="en-GB" dirty="0"/>
          </a:p>
        </p:txBody>
      </p:sp>
      <p:sp>
        <p:nvSpPr>
          <p:cNvPr id="4" name="Slide Number Placeholder 3"/>
          <p:cNvSpPr>
            <a:spLocks noGrp="1"/>
          </p:cNvSpPr>
          <p:nvPr>
            <p:ph type="sldNum" sz="quarter" idx="10"/>
          </p:nvPr>
        </p:nvSpPr>
        <p:spPr/>
        <p:txBody>
          <a:bodyPr/>
          <a:lstStyle/>
          <a:p>
            <a:fld id="{6AA23725-FCA3-40FF-B793-29AF1794E4F8}" type="slidenum">
              <a:rPr lang="en-GB" smtClean="0"/>
              <a:pPr/>
              <a:t>26</a:t>
            </a:fld>
            <a:endParaRPr lang="en-GB"/>
          </a:p>
        </p:txBody>
      </p:sp>
    </p:spTree>
    <p:extLst>
      <p:ext uri="{BB962C8B-B14F-4D97-AF65-F5344CB8AC3E}">
        <p14:creationId xmlns:p14="http://schemas.microsoft.com/office/powerpoint/2010/main" xmlns="" val="796664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Review the main clash points</a:t>
            </a:r>
          </a:p>
          <a:p>
            <a:r>
              <a:rPr lang="en-GB" dirty="0"/>
              <a:t>These can be easily avoided simply by moderating our behaviour and how we communicate.</a:t>
            </a:r>
          </a:p>
          <a:p>
            <a:r>
              <a:rPr lang="en-GB" dirty="0"/>
              <a:t>You don’t need to radically change or be fake. You can still be yourself, just a slightly adapted and enhanced version of yourself, that can therefore handle the situation you find yourself in, a bit more easily and perhaps a bit more successfully!</a:t>
            </a:r>
          </a:p>
        </p:txBody>
      </p:sp>
      <p:sp>
        <p:nvSpPr>
          <p:cNvPr id="4" name="Slide Number Placeholder 3"/>
          <p:cNvSpPr>
            <a:spLocks noGrp="1"/>
          </p:cNvSpPr>
          <p:nvPr>
            <p:ph type="sldNum" sz="quarter" idx="5"/>
          </p:nvPr>
        </p:nvSpPr>
        <p:spPr/>
        <p:txBody>
          <a:bodyPr/>
          <a:lstStyle/>
          <a:p>
            <a:fld id="{6AA23725-FCA3-40FF-B793-29AF1794E4F8}" type="slidenum">
              <a:rPr lang="en-GB" smtClean="0"/>
              <a:pPr/>
              <a:t>27</a:t>
            </a:fld>
            <a:endParaRPr lang="en-GB"/>
          </a:p>
        </p:txBody>
      </p:sp>
    </p:spTree>
    <p:extLst>
      <p:ext uri="{BB962C8B-B14F-4D97-AF65-F5344CB8AC3E}">
        <p14:creationId xmlns:p14="http://schemas.microsoft.com/office/powerpoint/2010/main" xmlns="" val="585925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Exercise:</a:t>
            </a:r>
          </a:p>
          <a:p>
            <a:r>
              <a:rPr lang="en-GB" dirty="0"/>
              <a:t>(follow the instructions on the slide)</a:t>
            </a:r>
          </a:p>
        </p:txBody>
      </p:sp>
      <p:sp>
        <p:nvSpPr>
          <p:cNvPr id="4" name="Slide Number Placeholder 3"/>
          <p:cNvSpPr>
            <a:spLocks noGrp="1"/>
          </p:cNvSpPr>
          <p:nvPr>
            <p:ph type="sldNum" sz="quarter" idx="5"/>
          </p:nvPr>
        </p:nvSpPr>
        <p:spPr/>
        <p:txBody>
          <a:bodyPr/>
          <a:lstStyle/>
          <a:p>
            <a:fld id="{6AA23725-FCA3-40FF-B793-29AF1794E4F8}" type="slidenum">
              <a:rPr lang="en-GB" smtClean="0"/>
              <a:pPr/>
              <a:t>28</a:t>
            </a:fld>
            <a:endParaRPr lang="en-GB"/>
          </a:p>
        </p:txBody>
      </p:sp>
    </p:spTree>
    <p:extLst>
      <p:ext uri="{BB962C8B-B14F-4D97-AF65-F5344CB8AC3E}">
        <p14:creationId xmlns:p14="http://schemas.microsoft.com/office/powerpoint/2010/main" xmlns="" val="3966158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Adaption is the key to success.</a:t>
            </a:r>
          </a:p>
          <a:p>
            <a:endParaRPr lang="en-GB" dirty="0"/>
          </a:p>
          <a:p>
            <a:r>
              <a:rPr lang="en-GB" dirty="0"/>
              <a:t>Many of you would have heard this common wisdom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rPr>
              <a:t>“Speak to people how you would like to be spoken to.”</a:t>
            </a:r>
          </a:p>
          <a:p>
            <a:r>
              <a:rPr lang="en-GB" dirty="0"/>
              <a:t>Its about respect isn’t it.</a:t>
            </a:r>
          </a:p>
          <a:p>
            <a:r>
              <a:rPr lang="en-GB" dirty="0"/>
              <a:t>Unfortunately it is very wrong. It assumes that your communication style is the correct one and it is not respectful, or even considerate of someone else’s preferences. So instead it should be…</a:t>
            </a:r>
          </a:p>
          <a:p>
            <a:r>
              <a:rPr lang="en-GB" dirty="0"/>
              <a:t>… Because that is what builds rapport and engagement</a:t>
            </a:r>
          </a:p>
        </p:txBody>
      </p:sp>
      <p:sp>
        <p:nvSpPr>
          <p:cNvPr id="4" name="Slide Number Placeholder 3"/>
          <p:cNvSpPr>
            <a:spLocks noGrp="1"/>
          </p:cNvSpPr>
          <p:nvPr>
            <p:ph type="sldNum" sz="quarter" idx="5"/>
          </p:nvPr>
        </p:nvSpPr>
        <p:spPr/>
        <p:txBody>
          <a:bodyPr/>
          <a:lstStyle/>
          <a:p>
            <a:fld id="{6AA23725-FCA3-40FF-B793-29AF1794E4F8}" type="slidenum">
              <a:rPr lang="en-GB" smtClean="0"/>
              <a:pPr/>
              <a:t>29</a:t>
            </a:fld>
            <a:endParaRPr lang="en-GB"/>
          </a:p>
        </p:txBody>
      </p:sp>
    </p:spTree>
    <p:extLst>
      <p:ext uri="{BB962C8B-B14F-4D97-AF65-F5344CB8AC3E}">
        <p14:creationId xmlns:p14="http://schemas.microsoft.com/office/powerpoint/2010/main" xmlns="" val="3482622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6AA23725-FCA3-40FF-B793-29AF1794E4F8}" type="slidenum">
              <a:rPr lang="en-GB" smtClean="0"/>
              <a:pPr/>
              <a:t>30</a:t>
            </a:fld>
            <a:endParaRPr lang="en-GB"/>
          </a:p>
        </p:txBody>
      </p:sp>
    </p:spTree>
    <p:extLst>
      <p:ext uri="{BB962C8B-B14F-4D97-AF65-F5344CB8AC3E}">
        <p14:creationId xmlns:p14="http://schemas.microsoft.com/office/powerpoint/2010/main" xmlns="" val="1941738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Exercise.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Create a stakeholder communications map, listing not just who your stakeholders are, but also their: Inner Ape style, preferred communication channel, level of contact and known business motivators. This can be used in conjunction with a power/interest grid to analyse key stakeholders and the correct way to engage/manage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mn-lt"/>
                <a:ea typeface="Times New Roman"/>
                <a:cs typeface="Arial"/>
              </a:rPr>
              <a:t>Ask everyone to review their stakeholder Map, or review each others if they are aware of each others stakeholders.</a:t>
            </a:r>
            <a:endParaRPr lang="en-GB" sz="1200" baseline="0" dirty="0">
              <a:effectLst/>
              <a:latin typeface="+mn-lt"/>
              <a:ea typeface="Times New Roman"/>
              <a:cs typeface="Arial"/>
            </a:endParaRPr>
          </a:p>
          <a:p>
            <a:pPr marL="628650" lvl="1" indent="-171450">
              <a:spcAft>
                <a:spcPts val="0"/>
              </a:spcAft>
              <a:buFont typeface="Arial" panose="020B0604020202020204" pitchFamily="34" charset="0"/>
              <a:buChar char="•"/>
            </a:pPr>
            <a:endParaRPr lang="en-GB" sz="1200" dirty="0">
              <a:effectLst/>
              <a:latin typeface="+mn-lt"/>
              <a:ea typeface="Times New Roman"/>
              <a:cs typeface="Arial"/>
            </a:endParaRPr>
          </a:p>
          <a:p>
            <a:pPr>
              <a:spcAft>
                <a:spcPts val="0"/>
              </a:spcAft>
            </a:pPr>
            <a:endParaRPr lang="en-GB" sz="1200" dirty="0">
              <a:effectLst/>
              <a:latin typeface="+mn-lt"/>
              <a:ea typeface="Times New Roman"/>
              <a:cs typeface="Arial"/>
            </a:endParaRPr>
          </a:p>
          <a:p>
            <a:pPr>
              <a:spcAft>
                <a:spcPts val="0"/>
              </a:spcAft>
            </a:pPr>
            <a:endParaRPr lang="en-GB" sz="1000" dirty="0">
              <a:effectLst/>
              <a:latin typeface="Times New Roman"/>
              <a:ea typeface="Times New Roman"/>
            </a:endParaRPr>
          </a:p>
          <a:p>
            <a:pPr fontAlgn="auto">
              <a:spcBef>
                <a:spcPts val="0"/>
              </a:spcBef>
              <a:spcAft>
                <a:spcPts val="0"/>
              </a:spcAft>
              <a:defRPr/>
            </a:pPr>
            <a:endParaRPr lang="en-GB" dirty="0"/>
          </a:p>
        </p:txBody>
      </p:sp>
      <p:sp>
        <p:nvSpPr>
          <p:cNvPr id="2928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E4D6848-6F1B-4560-A67E-71883EF2485D}" type="slidenum">
              <a:rPr kumimoji="0" lang="en-GB"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xmlns="" val="2730695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a:spcAft>
                <a:spcPts val="0"/>
              </a:spcAft>
            </a:pPr>
            <a:r>
              <a:rPr lang="en-GB" sz="1200" b="1" dirty="0">
                <a:effectLst/>
                <a:latin typeface="+mn-lt"/>
                <a:ea typeface="Times New Roman"/>
                <a:cs typeface="Arial"/>
              </a:rPr>
              <a:t>Do you agree with this statement?</a:t>
            </a:r>
            <a:endParaRPr lang="en-GB" sz="1000" dirty="0">
              <a:effectLst/>
              <a:latin typeface="Times New Roman"/>
              <a:ea typeface="Times New Roman"/>
            </a:endParaRPr>
          </a:p>
          <a:p>
            <a:pPr>
              <a:spcAft>
                <a:spcPts val="0"/>
              </a:spcAft>
            </a:pPr>
            <a:r>
              <a:rPr lang="en-GB" sz="1200" b="1" dirty="0">
                <a:effectLst/>
                <a:latin typeface="+mn-lt"/>
                <a:ea typeface="Times New Roman"/>
                <a:cs typeface="Arial"/>
              </a:rPr>
              <a:t>Why?</a:t>
            </a:r>
            <a:endParaRPr lang="en-GB" sz="1000" dirty="0">
              <a:effectLst/>
              <a:latin typeface="Times New Roman"/>
              <a:ea typeface="Times New Roman"/>
            </a:endParaRPr>
          </a:p>
          <a:p>
            <a:pPr>
              <a:spcAft>
                <a:spcPts val="0"/>
              </a:spcAft>
            </a:pPr>
            <a:r>
              <a:rPr lang="en-GB" sz="1200" b="1" dirty="0">
                <a:effectLst/>
                <a:latin typeface="+mn-lt"/>
                <a:ea typeface="Times New Roman"/>
                <a:cs typeface="Arial"/>
              </a:rPr>
              <a:t> </a:t>
            </a:r>
            <a:endParaRPr lang="en-GB" sz="1000" dirty="0">
              <a:effectLst/>
              <a:latin typeface="Times New Roman"/>
              <a:ea typeface="Times New Roman"/>
            </a:endParaRPr>
          </a:p>
          <a:p>
            <a:pPr>
              <a:spcAft>
                <a:spcPts val="0"/>
              </a:spcAft>
            </a:pPr>
            <a:r>
              <a:rPr lang="en-GB" sz="1200" dirty="0">
                <a:effectLst/>
                <a:latin typeface="+mn-lt"/>
                <a:ea typeface="Times New Roman"/>
                <a:cs typeface="Arial"/>
              </a:rPr>
              <a:t>It is important to know how your key stakeholders are likely to act when you take decisions within your teams, departments, projects. You will need to agree the best way to engage with them and communicate with them to achieve the best results.</a:t>
            </a:r>
            <a:endParaRPr lang="en-GB" sz="1000" dirty="0">
              <a:effectLst/>
              <a:latin typeface="Times New Roman"/>
              <a:ea typeface="Times New Roman"/>
            </a:endParaRPr>
          </a:p>
          <a:p>
            <a:pPr>
              <a:spcAft>
                <a:spcPts val="0"/>
              </a:spcAft>
            </a:pPr>
            <a:endParaRPr lang="en-GB" sz="1200" dirty="0">
              <a:effectLst/>
              <a:latin typeface="+mn-lt"/>
              <a:ea typeface="Times New Roman"/>
              <a:cs typeface="Arial"/>
            </a:endParaRPr>
          </a:p>
          <a:p>
            <a:pPr>
              <a:spcAft>
                <a:spcPts val="0"/>
              </a:spcAft>
            </a:pPr>
            <a:endParaRPr lang="en-GB" sz="1200" dirty="0">
              <a:effectLst/>
              <a:latin typeface="+mn-lt"/>
              <a:ea typeface="Times New Roman"/>
              <a:cs typeface="Arial"/>
            </a:endParaRPr>
          </a:p>
          <a:p>
            <a:pPr>
              <a:spcAft>
                <a:spcPts val="0"/>
              </a:spcAft>
            </a:pPr>
            <a:endParaRPr lang="en-GB" sz="1000" dirty="0">
              <a:effectLst/>
              <a:latin typeface="Times New Roman"/>
              <a:ea typeface="Times New Roman"/>
            </a:endParaRPr>
          </a:p>
          <a:p>
            <a:pPr fontAlgn="auto">
              <a:spcBef>
                <a:spcPts val="0"/>
              </a:spcBef>
              <a:spcAft>
                <a:spcPts val="0"/>
              </a:spcAft>
              <a:defRPr/>
            </a:pPr>
            <a:endParaRPr lang="en-GB" dirty="0"/>
          </a:p>
        </p:txBody>
      </p:sp>
      <p:sp>
        <p:nvSpPr>
          <p:cNvPr id="2928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fld id="{9E4D6848-6F1B-4560-A67E-71883EF2485D}" type="slidenum">
              <a:rPr lang="en-GB" altLang="en-US">
                <a:solidFill>
                  <a:srgbClr val="000000"/>
                </a:solidFill>
                <a:latin typeface="Calibri" pitchFamily="34" charset="0"/>
              </a:rPr>
              <a:pPr/>
              <a:t>32</a:t>
            </a:fld>
            <a:endParaRPr lang="en-GB" altLang="en-US">
              <a:solidFill>
                <a:srgbClr val="000000"/>
              </a:solidFill>
              <a:latin typeface="Calibri" pitchFamily="34" charset="0"/>
            </a:endParaRPr>
          </a:p>
        </p:txBody>
      </p:sp>
    </p:spTree>
    <p:extLst>
      <p:ext uri="{BB962C8B-B14F-4D97-AF65-F5344CB8AC3E}">
        <p14:creationId xmlns:p14="http://schemas.microsoft.com/office/powerpoint/2010/main" xmlns="" val="1112194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a:spcAft>
                <a:spcPts val="0"/>
              </a:spcAft>
            </a:pPr>
            <a:endParaRPr lang="en-GB" sz="1200" dirty="0">
              <a:effectLst/>
              <a:latin typeface="+mn-lt"/>
              <a:ea typeface="Times New Roman"/>
              <a:cs typeface="Arial"/>
            </a:endParaRPr>
          </a:p>
          <a:p>
            <a:pPr>
              <a:spcAft>
                <a:spcPts val="0"/>
              </a:spcAft>
            </a:pPr>
            <a:endParaRPr lang="en-GB" sz="1200" dirty="0">
              <a:effectLst/>
              <a:latin typeface="+mn-lt"/>
              <a:ea typeface="Times New Roman"/>
              <a:cs typeface="Arial"/>
            </a:endParaRPr>
          </a:p>
          <a:p>
            <a:pPr>
              <a:spcAft>
                <a:spcPts val="0"/>
              </a:spcAft>
            </a:pPr>
            <a:endParaRPr lang="en-GB" sz="1000" dirty="0">
              <a:effectLst/>
              <a:latin typeface="Times New Roman"/>
              <a:ea typeface="Times New Roman"/>
            </a:endParaRPr>
          </a:p>
          <a:p>
            <a:pPr fontAlgn="auto">
              <a:spcBef>
                <a:spcPts val="0"/>
              </a:spcBef>
              <a:spcAft>
                <a:spcPts val="0"/>
              </a:spcAft>
              <a:defRPr/>
            </a:pPr>
            <a:endParaRPr lang="en-GB" dirty="0"/>
          </a:p>
        </p:txBody>
      </p:sp>
      <p:sp>
        <p:nvSpPr>
          <p:cNvPr id="2928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fld id="{9E4D6848-6F1B-4560-A67E-71883EF2485D}" type="slidenum">
              <a:rPr lang="en-GB" altLang="en-US">
                <a:solidFill>
                  <a:srgbClr val="000000"/>
                </a:solidFill>
                <a:latin typeface="Calibri" pitchFamily="34" charset="0"/>
              </a:rPr>
              <a:pPr/>
              <a:t>33</a:t>
            </a:fld>
            <a:endParaRPr lang="en-GB" altLang="en-US">
              <a:solidFill>
                <a:srgbClr val="000000"/>
              </a:solidFill>
              <a:latin typeface="Calibri" pitchFamily="34" charset="0"/>
            </a:endParaRPr>
          </a:p>
        </p:txBody>
      </p:sp>
    </p:spTree>
    <p:extLst>
      <p:ext uri="{BB962C8B-B14F-4D97-AF65-F5344CB8AC3E}">
        <p14:creationId xmlns:p14="http://schemas.microsoft.com/office/powerpoint/2010/main" xmlns="" val="3042900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example of brain as computer with apps running on it. </a:t>
            </a:r>
          </a:p>
          <a:p>
            <a:r>
              <a:rPr lang="en-GB" dirty="0"/>
              <a:t>Apps are system 1 or fast thinking. User input is system 2 thinking or slow thinking.</a:t>
            </a:r>
          </a:p>
        </p:txBody>
      </p:sp>
      <p:sp>
        <p:nvSpPr>
          <p:cNvPr id="4" name="Slide Number Placeholder 3"/>
          <p:cNvSpPr>
            <a:spLocks noGrp="1"/>
          </p:cNvSpPr>
          <p:nvPr>
            <p:ph type="sldNum" sz="quarter" idx="5"/>
          </p:nvPr>
        </p:nvSpPr>
        <p:spPr/>
        <p:txBody>
          <a:bodyPr/>
          <a:lstStyle/>
          <a:p>
            <a:fld id="{62758473-0F1B-44BD-B869-F2B08827A934}" type="slidenum">
              <a:rPr lang="en-GB" smtClean="0"/>
              <a:pPr/>
              <a:t>4</a:t>
            </a:fld>
            <a:endParaRPr lang="en-GB"/>
          </a:p>
        </p:txBody>
      </p:sp>
    </p:spTree>
    <p:extLst>
      <p:ext uri="{BB962C8B-B14F-4D97-AF65-F5344CB8AC3E}">
        <p14:creationId xmlns:p14="http://schemas.microsoft.com/office/powerpoint/2010/main" xmlns="" val="3250429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Ball catch exercise (system1) , followed by simple maths e.g. 2x4 (system1), 10x16 (systems 1 probably) followed by hard maths 16x 213 (system 2)</a:t>
            </a:r>
          </a:p>
        </p:txBody>
      </p:sp>
      <p:sp>
        <p:nvSpPr>
          <p:cNvPr id="4" name="Slide Number Placeholder 3"/>
          <p:cNvSpPr>
            <a:spLocks noGrp="1"/>
          </p:cNvSpPr>
          <p:nvPr>
            <p:ph type="sldNum" sz="quarter" idx="5"/>
          </p:nvPr>
        </p:nvSpPr>
        <p:spPr/>
        <p:txBody>
          <a:bodyPr/>
          <a:lstStyle/>
          <a:p>
            <a:fld id="{62758473-0F1B-44BD-B869-F2B08827A934}" type="slidenum">
              <a:rPr lang="en-GB" smtClean="0"/>
              <a:pPr/>
              <a:t>5</a:t>
            </a:fld>
            <a:endParaRPr lang="en-GB"/>
          </a:p>
        </p:txBody>
      </p:sp>
    </p:spTree>
    <p:extLst>
      <p:ext uri="{BB962C8B-B14F-4D97-AF65-F5344CB8AC3E}">
        <p14:creationId xmlns:p14="http://schemas.microsoft.com/office/powerpoint/2010/main" xmlns="" val="3125910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Administer Stroop test, showing effort and effortless thinking processes. – system 1 and system 2</a:t>
            </a:r>
          </a:p>
        </p:txBody>
      </p:sp>
      <p:sp>
        <p:nvSpPr>
          <p:cNvPr id="4" name="Slide Number Placeholder 3"/>
          <p:cNvSpPr>
            <a:spLocks noGrp="1"/>
          </p:cNvSpPr>
          <p:nvPr>
            <p:ph type="sldNum" sz="quarter" idx="5"/>
          </p:nvPr>
        </p:nvSpPr>
        <p:spPr/>
        <p:txBody>
          <a:bodyPr/>
          <a:lstStyle/>
          <a:p>
            <a:fld id="{A8E3B0C2-AA5B-4012-9830-1893CA32BED5}" type="slidenum">
              <a:rPr lang="en-GB" smtClean="0"/>
              <a:pPr/>
              <a:t>7</a:t>
            </a:fld>
            <a:endParaRPr lang="en-GB"/>
          </a:p>
        </p:txBody>
      </p:sp>
    </p:spTree>
    <p:extLst>
      <p:ext uri="{BB962C8B-B14F-4D97-AF65-F5344CB8AC3E}">
        <p14:creationId xmlns:p14="http://schemas.microsoft.com/office/powerpoint/2010/main" xmlns="" val="412916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exercise</a:t>
            </a:r>
            <a:r>
              <a:rPr lang="en-GB" baseline="0" dirty="0"/>
              <a:t> helps delegates to experience the difference in effort when their conscious and unconscious thinking processes are being used.</a:t>
            </a:r>
          </a:p>
          <a:p>
            <a:r>
              <a:rPr lang="en-GB" baseline="0" dirty="0"/>
              <a:t>Conclusion – Conscious thinking tales a lot more effort. So to save energy and time our brains have evolved to make as much thinking unconscious as possible. </a:t>
            </a:r>
            <a:endParaRPr lang="en-GB" dirty="0"/>
          </a:p>
        </p:txBody>
      </p:sp>
      <p:sp>
        <p:nvSpPr>
          <p:cNvPr id="4" name="Slide Number Placeholder 3"/>
          <p:cNvSpPr>
            <a:spLocks noGrp="1"/>
          </p:cNvSpPr>
          <p:nvPr>
            <p:ph type="sldNum" sz="quarter" idx="10"/>
          </p:nvPr>
        </p:nvSpPr>
        <p:spPr/>
        <p:txBody>
          <a:bodyPr/>
          <a:lstStyle/>
          <a:p>
            <a:pPr>
              <a:defRPr/>
            </a:pPr>
            <a:r>
              <a:rPr lang="en-GB">
                <a:solidFill>
                  <a:srgbClr val="000000"/>
                </a:solidFill>
              </a:rPr>
              <a:t>Page </a:t>
            </a:r>
            <a:fld id="{E111E1FB-06E0-4472-93C3-A1D6A90AAD01}" type="slidenum">
              <a:rPr lang="en-GB">
                <a:solidFill>
                  <a:srgbClr val="000000"/>
                </a:solidFill>
              </a:rPr>
              <a:pPr>
                <a:defRPr/>
              </a:pPr>
              <a:t>8</a:t>
            </a:fld>
            <a:endParaRPr lang="en-GB">
              <a:solidFill>
                <a:srgbClr val="000000"/>
              </a:solidFill>
            </a:endParaRPr>
          </a:p>
        </p:txBody>
      </p:sp>
      <p:sp>
        <p:nvSpPr>
          <p:cNvPr id="5" name="Footer Placeholder 4"/>
          <p:cNvSpPr>
            <a:spLocks noGrp="1"/>
          </p:cNvSpPr>
          <p:nvPr>
            <p:ph type="ftr" sz="quarter" idx="11"/>
          </p:nvPr>
        </p:nvSpPr>
        <p:spPr>
          <a:xfrm>
            <a:off x="465138" y="9625013"/>
            <a:ext cx="2244725" cy="287337"/>
          </a:xfrm>
          <a:prstGeom prst="rect">
            <a:avLst/>
          </a:prstGeom>
        </p:spPr>
        <p:txBody>
          <a:bodyPr/>
          <a:lstStyle/>
          <a:p>
            <a:pPr>
              <a:defRPr/>
            </a:pPr>
            <a:r>
              <a:rPr lang="en-GB">
                <a:solidFill>
                  <a:srgbClr val="000000"/>
                </a:solidFill>
              </a:rPr>
              <a:t>Course Code_vx.y</a:t>
            </a:r>
          </a:p>
        </p:txBody>
      </p:sp>
    </p:spTree>
    <p:extLst>
      <p:ext uri="{BB962C8B-B14F-4D97-AF65-F5344CB8AC3E}">
        <p14:creationId xmlns:p14="http://schemas.microsoft.com/office/powerpoint/2010/main" xmlns="" val="3288956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Count how many players wearing white pass the ball. Pause the video at 39seconds in. </a:t>
            </a:r>
            <a:r>
              <a:rPr lang="en-GB" u="sng" dirty="0">
                <a:solidFill>
                  <a:schemeClr val="tx1"/>
                </a:solidFill>
                <a:hlinkClick r:id="rId3">
                  <a:extLst>
                    <a:ext uri="{A12FA001-AC4F-418D-AE19-62706E023703}">
                      <ahyp:hlinkClr xmlns:ahyp="http://schemas.microsoft.com/office/drawing/2018/hyperlinkcolor" xmlns="" val="tx"/>
                    </a:ext>
                  </a:extLst>
                </a:hlinkClick>
              </a:rPr>
              <a:t>https://www.youtube.com/watch?v=IGQmdoK_ZfY&amp;t=13s</a:t>
            </a:r>
            <a:endParaRPr lang="en-GB" dirty="0"/>
          </a:p>
          <a:p>
            <a:r>
              <a:rPr lang="en-GB" dirty="0"/>
              <a:t>This video demonstrates </a:t>
            </a:r>
            <a:r>
              <a:rPr lang="en-GB" b="1" dirty="0"/>
              <a:t>inattention blindness </a:t>
            </a:r>
          </a:p>
          <a:p>
            <a:r>
              <a:rPr lang="en-GB" b="1" dirty="0"/>
              <a:t>inattention blindness </a:t>
            </a:r>
            <a:r>
              <a:rPr lang="en-GB" dirty="0"/>
              <a:t>is a fast thinking ‘app’. It’s a short cut or programme that filters out things we don’t need to pay attention to. It happens unconsciously.</a:t>
            </a:r>
          </a:p>
          <a:p>
            <a:r>
              <a:rPr lang="en-GB" dirty="0"/>
              <a:t>Kahneman, </a:t>
            </a:r>
            <a:r>
              <a:rPr lang="en-GB" dirty="0" err="1"/>
              <a:t>Tsverski</a:t>
            </a:r>
            <a:r>
              <a:rPr lang="en-GB" dirty="0"/>
              <a:t> and </a:t>
            </a:r>
            <a:r>
              <a:rPr lang="en-GB" dirty="0" err="1"/>
              <a:t>Slovac</a:t>
            </a:r>
            <a:r>
              <a:rPr lang="en-GB" dirty="0"/>
              <a:t> showed we have many mechanisms like this running in our brain, These are automatic programmes that run and help us make sense of the world really easily (system 1 fast thinking). Some are pretty hardwired such as breathing or our fear response, but they get shaped by experience (still fear response). Some are learned behaviours or actions that then become automatic system 1 functions like catching a ball with a favoured hand.</a:t>
            </a:r>
          </a:p>
          <a:p>
            <a:r>
              <a:rPr lang="en-GB" dirty="0"/>
              <a:t>When we do something deliberate with our conscious minds, we refer to it as system 2 slow thinking. </a:t>
            </a:r>
          </a:p>
        </p:txBody>
      </p:sp>
      <p:sp>
        <p:nvSpPr>
          <p:cNvPr id="4" name="Slide Number Placeholder 3"/>
          <p:cNvSpPr>
            <a:spLocks noGrp="1"/>
          </p:cNvSpPr>
          <p:nvPr>
            <p:ph type="sldNum" sz="quarter" idx="5"/>
          </p:nvPr>
        </p:nvSpPr>
        <p:spPr/>
        <p:txBody>
          <a:bodyPr/>
          <a:lstStyle/>
          <a:p>
            <a:fld id="{A8E3B0C2-AA5B-4012-9830-1893CA32BED5}" type="slidenum">
              <a:rPr lang="en-GB" smtClean="0"/>
              <a:pPr/>
              <a:t>9</a:t>
            </a:fld>
            <a:endParaRPr lang="en-GB"/>
          </a:p>
        </p:txBody>
      </p:sp>
    </p:spTree>
    <p:extLst>
      <p:ext uri="{BB962C8B-B14F-4D97-AF65-F5344CB8AC3E}">
        <p14:creationId xmlns:p14="http://schemas.microsoft.com/office/powerpoint/2010/main" xmlns="" val="142726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Now lets see if your systems 2 conscious brain can over-rule your system 1 unconscious thinking ‘apps’ </a:t>
            </a:r>
            <a:r>
              <a:rPr lang="en-GB" dirty="0">
                <a:solidFill>
                  <a:schemeClr val="tx1"/>
                </a:solidFill>
                <a:hlinkClick r:id="rId3">
                  <a:extLst>
                    <a:ext uri="{A12FA001-AC4F-418D-AE19-62706E023703}">
                      <ahyp:hlinkClr xmlns:ahyp="http://schemas.microsoft.com/office/drawing/2018/hyperlinkcolor" xmlns="" val="tx"/>
                    </a:ext>
                  </a:extLst>
                </a:hlinkClick>
              </a:rPr>
              <a:t>https://www.youtube.com/watch?v=ubNF9QNEQLA&amp;t=7s</a:t>
            </a:r>
            <a:endParaRPr lang="en-GB" dirty="0"/>
          </a:p>
          <a:p>
            <a:r>
              <a:rPr lang="en-GB" u="sng" dirty="0"/>
              <a:t>Test:</a:t>
            </a:r>
          </a:p>
          <a:p>
            <a:r>
              <a:rPr lang="en-GB" dirty="0"/>
              <a:t>Note how many changes happen in this scene.</a:t>
            </a:r>
          </a:p>
          <a:p>
            <a:pPr marL="171450" indent="-171450">
              <a:buFontTx/>
              <a:buChar char="-"/>
            </a:pPr>
            <a:r>
              <a:rPr lang="en-GB" dirty="0"/>
              <a:t>Ignore the story!</a:t>
            </a:r>
          </a:p>
          <a:p>
            <a:pPr marL="171450" indent="-171450">
              <a:buFontTx/>
              <a:buChar char="-"/>
            </a:pPr>
            <a:endParaRPr lang="en-GB" dirty="0"/>
          </a:p>
          <a:p>
            <a:pPr marL="0" indent="0">
              <a:buFontTx/>
              <a:buNone/>
            </a:pPr>
            <a:r>
              <a:rPr lang="en-GB" dirty="0"/>
              <a:t>Your unconscious brain will want to pay attention to the story (the people) and ignore small changes in the scenery.</a:t>
            </a:r>
          </a:p>
          <a:p>
            <a:pPr marL="0" indent="0">
              <a:buFontTx/>
              <a:buNone/>
            </a:pPr>
            <a:endParaRPr lang="en-GB" dirty="0"/>
          </a:p>
          <a:p>
            <a:pPr marL="0" indent="0">
              <a:buFontTx/>
              <a:buNone/>
            </a:pPr>
            <a:r>
              <a:rPr lang="en-GB" dirty="0"/>
              <a:t>Explain the work of </a:t>
            </a:r>
            <a:r>
              <a:rPr lang="en-GB" dirty="0" err="1"/>
              <a:t>Pendry</a:t>
            </a:r>
            <a:r>
              <a:rPr lang="en-GB" dirty="0"/>
              <a:t>, Driscoll &amp; Field (2007) showing how difficult it is to overcome Unconscious Biases</a:t>
            </a:r>
          </a:p>
          <a:p>
            <a:pPr marL="171450" indent="-171450">
              <a:buFontTx/>
              <a:buChar char="-"/>
            </a:pPr>
            <a:endParaRPr lang="en-GB" dirty="0"/>
          </a:p>
          <a:p>
            <a:pPr marL="0" indent="0">
              <a:buFontTx/>
              <a:buNone/>
            </a:pPr>
            <a:endParaRPr lang="en-GB" dirty="0"/>
          </a:p>
        </p:txBody>
      </p:sp>
      <p:sp>
        <p:nvSpPr>
          <p:cNvPr id="4" name="Slide Number Placeholder 3"/>
          <p:cNvSpPr>
            <a:spLocks noGrp="1"/>
          </p:cNvSpPr>
          <p:nvPr>
            <p:ph type="sldNum" sz="quarter" idx="5"/>
          </p:nvPr>
        </p:nvSpPr>
        <p:spPr/>
        <p:txBody>
          <a:bodyPr/>
          <a:lstStyle/>
          <a:p>
            <a:fld id="{A8E3B0C2-AA5B-4012-9830-1893CA32BED5}" type="slidenum">
              <a:rPr lang="en-GB" smtClean="0"/>
              <a:pPr/>
              <a:t>10</a:t>
            </a:fld>
            <a:endParaRPr lang="en-GB"/>
          </a:p>
        </p:txBody>
      </p:sp>
    </p:spTree>
    <p:extLst>
      <p:ext uri="{BB962C8B-B14F-4D97-AF65-F5344CB8AC3E}">
        <p14:creationId xmlns:p14="http://schemas.microsoft.com/office/powerpoint/2010/main" xmlns="" val="342546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everyone to read the card under their chair.</a:t>
            </a:r>
          </a:p>
          <a:p>
            <a:pPr marL="171450" indent="-171450">
              <a:buFontTx/>
              <a:buChar char="-"/>
            </a:pPr>
            <a:r>
              <a:rPr lang="en-GB" dirty="0"/>
              <a:t>You have been asked to raise $50dollars for a local charity</a:t>
            </a:r>
          </a:p>
          <a:p>
            <a:pPr marL="171450" indent="-171450">
              <a:buFontTx/>
              <a:buChar char="-"/>
            </a:pPr>
            <a:r>
              <a:rPr lang="en-GB" dirty="0"/>
              <a:t>You have been asked to raise £50,000 for a local charity</a:t>
            </a:r>
          </a:p>
          <a:p>
            <a:pPr marL="0" indent="0">
              <a:buFontTx/>
              <a:buNone/>
            </a:pPr>
            <a:r>
              <a:rPr lang="en-GB" dirty="0"/>
              <a:t>Everyone notes down their answers on the cards.</a:t>
            </a:r>
          </a:p>
        </p:txBody>
      </p:sp>
      <p:sp>
        <p:nvSpPr>
          <p:cNvPr id="4" name="Slide Number Placeholder 3"/>
          <p:cNvSpPr>
            <a:spLocks noGrp="1"/>
          </p:cNvSpPr>
          <p:nvPr>
            <p:ph type="sldNum" sz="quarter" idx="5"/>
          </p:nvPr>
        </p:nvSpPr>
        <p:spPr/>
        <p:txBody>
          <a:bodyPr/>
          <a:lstStyle/>
          <a:p>
            <a:fld id="{62758473-0F1B-44BD-B869-F2B08827A934}" type="slidenum">
              <a:rPr lang="en-GB" smtClean="0"/>
              <a:pPr/>
              <a:t>11</a:t>
            </a:fld>
            <a:endParaRPr lang="en-GB"/>
          </a:p>
        </p:txBody>
      </p:sp>
    </p:spTree>
    <p:extLst>
      <p:ext uri="{BB962C8B-B14F-4D97-AF65-F5344CB8AC3E}">
        <p14:creationId xmlns:p14="http://schemas.microsoft.com/office/powerpoint/2010/main" xmlns="" val="3373846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BAD5DA-A177-462B-8A32-4130A76774A4}" type="datetimeFigureOut">
              <a:rPr lang="en-GB" smtClean="0"/>
              <a:pPr/>
              <a:t>23/06/2019</a:t>
            </a:fld>
            <a:endParaRPr lang="en-GB"/>
          </a:p>
        </p:txBody>
      </p:sp>
      <p:sp>
        <p:nvSpPr>
          <p:cNvPr id="5" name="Footer Placeholder 4"/>
          <p:cNvSpPr>
            <a:spLocks noGrp="1"/>
          </p:cNvSpPr>
          <p:nvPr>
            <p:ph type="ftr" sz="quarter" idx="11"/>
          </p:nvPr>
        </p:nvSpPr>
        <p:spPr>
          <a:xfrm>
            <a:off x="2416500" y="329307"/>
            <a:ext cx="4973915" cy="309201"/>
          </a:xfrm>
        </p:spPr>
        <p:txBody>
          <a:bodyPr/>
          <a:lstStyle/>
          <a:p>
            <a:endParaRPr lang="en-GB"/>
          </a:p>
        </p:txBody>
      </p:sp>
      <p:sp>
        <p:nvSpPr>
          <p:cNvPr id="6" name="Slide Number Placeholder 5"/>
          <p:cNvSpPr>
            <a:spLocks noGrp="1"/>
          </p:cNvSpPr>
          <p:nvPr>
            <p:ph type="sldNum" sz="quarter" idx="12"/>
          </p:nvPr>
        </p:nvSpPr>
        <p:spPr>
          <a:xfrm>
            <a:off x="1437664" y="798973"/>
            <a:ext cx="811019" cy="503578"/>
          </a:xfrm>
        </p:spPr>
        <p:txBody>
          <a:bodyPr/>
          <a:lstStyle/>
          <a:p>
            <a:fld id="{6588AE74-D7A2-451A-966C-3C889D6DC5D1}" type="slidenum">
              <a:rPr lang="en-GB" smtClean="0"/>
              <a:pPr/>
              <a:t>‹#›</a:t>
            </a:fld>
            <a:endParaRPr lang="en-GB"/>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1083682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BAD5DA-A177-462B-8A32-4130A76774A4}" type="datetimeFigureOut">
              <a:rPr lang="en-GB" smtClean="0"/>
              <a:pPr/>
              <a:t>23/06/2019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88AE74-D7A2-451A-966C-3C889D6DC5D1}" type="slidenum">
              <a:rPr lang="en-GB" smtClean="0"/>
              <a:pPr/>
              <a:t>‹#›</a:t>
            </a:fld>
            <a:endParaRPr lang="en-GB"/>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665574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BAD5DA-A177-462B-8A32-4130A76774A4}" type="datetimeFigureOut">
              <a:rPr lang="en-GB" smtClean="0"/>
              <a:pPr/>
              <a:t>23/06/2019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88AE74-D7A2-451A-966C-3C889D6DC5D1}" type="slidenum">
              <a:rPr lang="en-GB" smtClean="0"/>
              <a:pPr/>
              <a:t>‹#›</a:t>
            </a:fld>
            <a:endParaRPr lang="en-GB"/>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620059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itle 1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xmlns="" val="440616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814917" y="1268413"/>
            <a:ext cx="4800600" cy="4681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7"/>
          <p:cNvSpPr>
            <a:spLocks noGrp="1"/>
          </p:cNvSpPr>
          <p:nvPr>
            <p:ph sz="quarter" idx="13"/>
          </p:nvPr>
        </p:nvSpPr>
        <p:spPr>
          <a:xfrm>
            <a:off x="6096000" y="1268413"/>
            <a:ext cx="4800600" cy="4681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3"/>
          <p:cNvSpPr>
            <a:spLocks noGrp="1"/>
          </p:cNvSpPr>
          <p:nvPr>
            <p:ph type="dt" sz="half" idx="14"/>
          </p:nvPr>
        </p:nvSpPr>
        <p:spPr/>
        <p:txBody>
          <a:bodyPr/>
          <a:lstStyle>
            <a:lvl1pPr>
              <a:defRPr/>
            </a:lvl1pPr>
          </a:lstStyle>
          <a:p>
            <a:pPr>
              <a:defRPr/>
            </a:pPr>
            <a:fld id="{BA716D1B-1EF2-4C5D-8D2C-FE31E1BB94A2}" type="datetime1">
              <a:rPr lang="en-GB">
                <a:solidFill>
                  <a:prstClr val="black">
                    <a:tint val="75000"/>
                  </a:prstClr>
                </a:solidFill>
              </a:rPr>
              <a:pPr>
                <a:defRPr/>
              </a:pPr>
              <a:t>23/06/2019</a:t>
            </a:fld>
            <a:endParaRPr lang="en-GB" dirty="0">
              <a:solidFill>
                <a:prstClr val="black">
                  <a:tint val="75000"/>
                </a:prstClr>
              </a:solidFill>
            </a:endParaRPr>
          </a:p>
        </p:txBody>
      </p:sp>
      <p:sp>
        <p:nvSpPr>
          <p:cNvPr id="6" name="Footer Placeholder 4"/>
          <p:cNvSpPr>
            <a:spLocks noGrp="1"/>
          </p:cNvSpPr>
          <p:nvPr>
            <p:ph type="ftr" sz="quarter" idx="15"/>
          </p:nvPr>
        </p:nvSpPr>
        <p:spPr/>
        <p:txBody>
          <a:bodyPr/>
          <a:lstStyle>
            <a:lvl1pPr>
              <a:defRPr/>
            </a:lvl1pPr>
          </a:lstStyle>
          <a:p>
            <a:pPr>
              <a:defRPr/>
            </a:pPr>
            <a:r>
              <a:rPr lang="en-GB">
                <a:solidFill>
                  <a:prstClr val="black">
                    <a:tint val="75000"/>
                  </a:prstClr>
                </a:solidFill>
              </a:rPr>
              <a:t>Welcome to ACE in EMEA</a:t>
            </a:r>
            <a:endParaRPr lang="en-GB" dirty="0">
              <a:solidFill>
                <a:prstClr val="black">
                  <a:tint val="7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45AF210B-8267-469C-BA17-8AECBC16F1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74593625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F7DF17-B47E-45C1-864E-FA9420A1472A}" type="datetimeFigureOut">
              <a:rPr lang="en-GB" smtClean="0"/>
              <a:pPr/>
              <a:t>23/06/2019</a:t>
            </a:fld>
            <a:endParaRPr lang="en-GB"/>
          </a:p>
        </p:txBody>
      </p:sp>
      <p:sp>
        <p:nvSpPr>
          <p:cNvPr id="5" name="Footer Placeholder 4"/>
          <p:cNvSpPr>
            <a:spLocks noGrp="1"/>
          </p:cNvSpPr>
          <p:nvPr>
            <p:ph type="ftr" sz="quarter" idx="11"/>
          </p:nvPr>
        </p:nvSpPr>
        <p:spPr>
          <a:xfrm>
            <a:off x="2416500" y="329307"/>
            <a:ext cx="4973915" cy="309201"/>
          </a:xfrm>
        </p:spPr>
        <p:txBody>
          <a:bodyPr/>
          <a:lstStyle/>
          <a:p>
            <a:endParaRPr lang="en-GB"/>
          </a:p>
        </p:txBody>
      </p:sp>
      <p:sp>
        <p:nvSpPr>
          <p:cNvPr id="6" name="Slide Number Placeholder 5"/>
          <p:cNvSpPr>
            <a:spLocks noGrp="1"/>
          </p:cNvSpPr>
          <p:nvPr>
            <p:ph type="sldNum" sz="quarter" idx="12"/>
          </p:nvPr>
        </p:nvSpPr>
        <p:spPr>
          <a:xfrm>
            <a:off x="1437664" y="798973"/>
            <a:ext cx="811019" cy="503578"/>
          </a:xfrm>
        </p:spPr>
        <p:txBody>
          <a:bodyPr/>
          <a:lstStyle/>
          <a:p>
            <a:fld id="{5D26FFE0-3D3A-4642-B4A9-03BA01CB3851}" type="slidenum">
              <a:rPr lang="en-GB" smtClean="0"/>
              <a:pPr/>
              <a:t>‹#›</a:t>
            </a:fld>
            <a:endParaRPr lang="en-GB"/>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1907801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F7DF17-B47E-45C1-864E-FA9420A1472A}" type="datetimeFigureOut">
              <a:rPr lang="en-GB" smtClean="0"/>
              <a:pPr/>
              <a:t>23/06/2019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26FFE0-3D3A-4642-B4A9-03BA01CB3851}" type="slidenum">
              <a:rPr lang="en-GB" smtClean="0"/>
              <a:pPr/>
              <a:t>‹#›</a:t>
            </a:fld>
            <a:endParaRPr lang="en-GB"/>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876003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FF7DF17-B47E-45C1-864E-FA9420A1472A}" type="datetimeFigureOut">
              <a:rPr lang="en-GB" smtClean="0"/>
              <a:pPr/>
              <a:t>23/06/2019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26FFE0-3D3A-4642-B4A9-03BA01CB3851}" type="slidenum">
              <a:rPr lang="en-GB" smtClean="0"/>
              <a:pPr/>
              <a:t>‹#›</a:t>
            </a:fld>
            <a:endParaRPr lang="en-GB"/>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317351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F7DF17-B47E-45C1-864E-FA9420A1472A}" type="datetimeFigureOut">
              <a:rPr lang="en-GB" smtClean="0"/>
              <a:pPr/>
              <a:t>23/06/2019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D26FFE0-3D3A-4642-B4A9-03BA01CB3851}" type="slidenum">
              <a:rPr lang="en-GB" smtClean="0"/>
              <a:pPr/>
              <a:t>‹#›</a:t>
            </a:fld>
            <a:endParaRPr lang="en-GB"/>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1601725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F7DF17-B47E-45C1-864E-FA9420A1472A}" type="datetimeFigureOut">
              <a:rPr lang="en-GB" smtClean="0"/>
              <a:pPr/>
              <a:t>23/06/2019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D26FFE0-3D3A-4642-B4A9-03BA01CB3851}" type="slidenum">
              <a:rPr lang="en-GB" smtClean="0"/>
              <a:pPr/>
              <a:t>‹#›</a:t>
            </a:fld>
            <a:endParaRPr lang="en-GB"/>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2092168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F7DF17-B47E-45C1-864E-FA9420A1472A}" type="datetimeFigureOut">
              <a:rPr lang="en-GB" smtClean="0"/>
              <a:pPr/>
              <a:t>23/06/2019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D26FFE0-3D3A-4642-B4A9-03BA01CB3851}" type="slidenum">
              <a:rPr lang="en-GB" smtClean="0"/>
              <a:pPr/>
              <a:t>‹#›</a:t>
            </a:fld>
            <a:endParaRPr lang="en-GB"/>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2585210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BAD5DA-A177-462B-8A32-4130A76774A4}" type="datetimeFigureOut">
              <a:rPr lang="en-GB" smtClean="0"/>
              <a:pPr/>
              <a:t>23/06/2019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88AE74-D7A2-451A-966C-3C889D6DC5D1}" type="slidenum">
              <a:rPr lang="en-GB" smtClean="0"/>
              <a:pPr/>
              <a:t>‹#›</a:t>
            </a:fld>
            <a:endParaRPr lang="en-GB"/>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5213043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F7DF17-B47E-45C1-864E-FA9420A1472A}" type="datetimeFigureOut">
              <a:rPr lang="en-GB" smtClean="0"/>
              <a:pPr/>
              <a:t>23/06/2019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D26FFE0-3D3A-4642-B4A9-03BA01CB3851}" type="slidenum">
              <a:rPr lang="en-GB" smtClean="0"/>
              <a:pPr/>
              <a:t>‹#›</a:t>
            </a:fld>
            <a:endParaRPr lang="en-GB"/>
          </a:p>
        </p:txBody>
      </p:sp>
    </p:spTree>
    <p:extLst>
      <p:ext uri="{BB962C8B-B14F-4D97-AF65-F5344CB8AC3E}">
        <p14:creationId xmlns:p14="http://schemas.microsoft.com/office/powerpoint/2010/main" xmlns="" val="1340580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FF7DF17-B47E-45C1-864E-FA9420A1472A}" type="datetimeFigureOut">
              <a:rPr lang="en-GB" smtClean="0"/>
              <a:pPr/>
              <a:t>23/06/2019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D26FFE0-3D3A-4642-B4A9-03BA01CB3851}" type="slidenum">
              <a:rPr lang="en-GB" smtClean="0"/>
              <a:pPr/>
              <a:t>‹#›</a:t>
            </a:fld>
            <a:endParaRPr lang="en-GB"/>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1402551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CFF7DF17-B47E-45C1-864E-FA9420A1472A}" type="datetimeFigureOut">
              <a:rPr lang="en-GB" smtClean="0"/>
              <a:pPr/>
              <a:t>23/06/2019</a:t>
            </a:fld>
            <a:endParaRPr lang="en-GB"/>
          </a:p>
        </p:txBody>
      </p:sp>
      <p:sp>
        <p:nvSpPr>
          <p:cNvPr id="6" name="Footer Placeholder 5"/>
          <p:cNvSpPr>
            <a:spLocks noGrp="1"/>
          </p:cNvSpPr>
          <p:nvPr>
            <p:ph type="ftr" sz="quarter" idx="11"/>
          </p:nvPr>
        </p:nvSpPr>
        <p:spPr>
          <a:xfrm>
            <a:off x="1447382" y="318640"/>
            <a:ext cx="5541004" cy="320931"/>
          </a:xfrm>
        </p:spPr>
        <p:txBody>
          <a:bodyPr/>
          <a:lstStyle/>
          <a:p>
            <a:endParaRPr lang="en-GB"/>
          </a:p>
        </p:txBody>
      </p:sp>
      <p:sp>
        <p:nvSpPr>
          <p:cNvPr id="7" name="Slide Number Placeholder 6"/>
          <p:cNvSpPr>
            <a:spLocks noGrp="1"/>
          </p:cNvSpPr>
          <p:nvPr>
            <p:ph type="sldNum" sz="quarter" idx="12"/>
          </p:nvPr>
        </p:nvSpPr>
        <p:spPr/>
        <p:txBody>
          <a:bodyPr/>
          <a:lstStyle/>
          <a:p>
            <a:fld id="{5D26FFE0-3D3A-4642-B4A9-03BA01CB3851}" type="slidenum">
              <a:rPr lang="en-GB" smtClean="0"/>
              <a:pPr/>
              <a:t>‹#›</a:t>
            </a:fld>
            <a:endParaRPr lang="en-GB"/>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1055780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F7DF17-B47E-45C1-864E-FA9420A1472A}" type="datetimeFigureOut">
              <a:rPr lang="en-GB" smtClean="0"/>
              <a:pPr/>
              <a:t>23/06/2019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26FFE0-3D3A-4642-B4A9-03BA01CB3851}" type="slidenum">
              <a:rPr lang="en-GB" smtClean="0"/>
              <a:pPr/>
              <a:t>‹#›</a:t>
            </a:fld>
            <a:endParaRPr lang="en-GB"/>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986854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F7DF17-B47E-45C1-864E-FA9420A1472A}" type="datetimeFigureOut">
              <a:rPr lang="en-GB" smtClean="0"/>
              <a:pPr/>
              <a:t>23/06/2019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26FFE0-3D3A-4642-B4A9-03BA01CB3851}" type="slidenum">
              <a:rPr lang="en-GB" smtClean="0"/>
              <a:pPr/>
              <a:t>‹#›</a:t>
            </a:fld>
            <a:endParaRPr lang="en-GB"/>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285205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BAD5DA-A177-462B-8A32-4130A76774A4}" type="datetimeFigureOut">
              <a:rPr lang="en-GB" smtClean="0"/>
              <a:pPr/>
              <a:t>23/06/2019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88AE74-D7A2-451A-966C-3C889D6DC5D1}" type="slidenum">
              <a:rPr lang="en-GB" smtClean="0"/>
              <a:pPr/>
              <a:t>‹#›</a:t>
            </a:fld>
            <a:endParaRPr lang="en-GB"/>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1050715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BAD5DA-A177-462B-8A32-4130A76774A4}" type="datetimeFigureOut">
              <a:rPr lang="en-GB" smtClean="0"/>
              <a:pPr/>
              <a:t>23/06/2019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88AE74-D7A2-451A-966C-3C889D6DC5D1}" type="slidenum">
              <a:rPr lang="en-GB" smtClean="0"/>
              <a:pPr/>
              <a:t>‹#›</a:t>
            </a:fld>
            <a:endParaRPr lang="en-GB"/>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2643214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BAD5DA-A177-462B-8A32-4130A76774A4}" type="datetimeFigureOut">
              <a:rPr lang="en-GB" smtClean="0"/>
              <a:pPr/>
              <a:t>23/06/2019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588AE74-D7A2-451A-966C-3C889D6DC5D1}" type="slidenum">
              <a:rPr lang="en-GB" smtClean="0"/>
              <a:pPr/>
              <a:t>‹#›</a:t>
            </a:fld>
            <a:endParaRPr lang="en-GB"/>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2988679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BAD5DA-A177-462B-8A32-4130A76774A4}" type="datetimeFigureOut">
              <a:rPr lang="en-GB" smtClean="0"/>
              <a:pPr/>
              <a:t>23/06/2019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588AE74-D7A2-451A-966C-3C889D6DC5D1}" type="slidenum">
              <a:rPr lang="en-GB" smtClean="0"/>
              <a:pPr/>
              <a:t>‹#›</a:t>
            </a:fld>
            <a:endParaRPr lang="en-GB"/>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755060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BAD5DA-A177-462B-8A32-4130A76774A4}" type="datetimeFigureOut">
              <a:rPr lang="en-GB" smtClean="0"/>
              <a:pPr/>
              <a:t>23/06/2019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588AE74-D7A2-451A-966C-3C889D6DC5D1}" type="slidenum">
              <a:rPr lang="en-GB" smtClean="0"/>
              <a:pPr/>
              <a:t>‹#›</a:t>
            </a:fld>
            <a:endParaRPr lang="en-GB"/>
          </a:p>
        </p:txBody>
      </p:sp>
    </p:spTree>
    <p:extLst>
      <p:ext uri="{BB962C8B-B14F-4D97-AF65-F5344CB8AC3E}">
        <p14:creationId xmlns:p14="http://schemas.microsoft.com/office/powerpoint/2010/main" xmlns="" val="3491147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BAD5DA-A177-462B-8A32-4130A76774A4}" type="datetimeFigureOut">
              <a:rPr lang="en-GB" smtClean="0"/>
              <a:pPr/>
              <a:t>23/06/2019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88AE74-D7A2-451A-966C-3C889D6DC5D1}" type="slidenum">
              <a:rPr lang="en-GB" smtClean="0"/>
              <a:pPr/>
              <a:t>‹#›</a:t>
            </a:fld>
            <a:endParaRPr lang="en-GB"/>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2935762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5ABAD5DA-A177-462B-8A32-4130A76774A4}" type="datetimeFigureOut">
              <a:rPr lang="en-GB" smtClean="0"/>
              <a:pPr/>
              <a:t>23/06/2019</a:t>
            </a:fld>
            <a:endParaRPr lang="en-GB"/>
          </a:p>
        </p:txBody>
      </p:sp>
      <p:sp>
        <p:nvSpPr>
          <p:cNvPr id="6" name="Footer Placeholder 5"/>
          <p:cNvSpPr>
            <a:spLocks noGrp="1"/>
          </p:cNvSpPr>
          <p:nvPr>
            <p:ph type="ftr" sz="quarter" idx="11"/>
          </p:nvPr>
        </p:nvSpPr>
        <p:spPr>
          <a:xfrm>
            <a:off x="1447382" y="318640"/>
            <a:ext cx="5541004" cy="320931"/>
          </a:xfrm>
        </p:spPr>
        <p:txBody>
          <a:bodyPr/>
          <a:lstStyle/>
          <a:p>
            <a:endParaRPr lang="en-GB"/>
          </a:p>
        </p:txBody>
      </p:sp>
      <p:sp>
        <p:nvSpPr>
          <p:cNvPr id="7" name="Slide Number Placeholder 6"/>
          <p:cNvSpPr>
            <a:spLocks noGrp="1"/>
          </p:cNvSpPr>
          <p:nvPr>
            <p:ph type="sldNum" sz="quarter" idx="12"/>
          </p:nvPr>
        </p:nvSpPr>
        <p:spPr/>
        <p:txBody>
          <a:bodyPr/>
          <a:lstStyle/>
          <a:p>
            <a:fld id="{6588AE74-D7A2-451A-966C-3C889D6DC5D1}" type="slidenum">
              <a:rPr lang="en-GB" smtClean="0"/>
              <a:pPr/>
              <a:t>‹#›</a:t>
            </a:fld>
            <a:endParaRPr lang="en-GB"/>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562535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5" cstate="print">
            <a:extLst>
              <a:ext uri="{28A0092B-C50C-407E-A947-70E740481C1C}">
                <a14:useLocalDpi xmlns:a14="http://schemas.microsoft.com/office/drawing/2010/main" xmlns=""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5ABAD5DA-A177-462B-8A32-4130A76774A4}" type="datetimeFigureOut">
              <a:rPr lang="en-GB" smtClean="0"/>
              <a:pPr/>
              <a:t>23/06/2019</a:t>
            </a:fld>
            <a:endParaRPr lang="en-GB"/>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588AE74-D7A2-451A-966C-3C889D6DC5D1}" type="slidenum">
              <a:rPr lang="en-GB" smtClean="0"/>
              <a:pPr/>
              <a:t>‹#›</a:t>
            </a:fld>
            <a:endParaRPr lang="en-GB"/>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92852195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33" r:id="rId13"/>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cstate="print">
            <a:extLst>
              <a:ext uri="{28A0092B-C50C-407E-A947-70E740481C1C}">
                <a14:useLocalDpi xmlns:a14="http://schemas.microsoft.com/office/drawing/2010/main" xmlns=""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CFF7DF17-B47E-45C1-864E-FA9420A1472A}" type="datetimeFigureOut">
              <a:rPr lang="en-GB" smtClean="0"/>
              <a:pPr/>
              <a:t>23/06/2019</a:t>
            </a:fld>
            <a:endParaRPr lang="en-GB"/>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5D26FFE0-3D3A-4642-B4A9-03BA01CB3851}" type="slidenum">
              <a:rPr lang="en-GB" smtClean="0"/>
              <a:pPr/>
              <a:t>‹#›</a:t>
            </a:fld>
            <a:endParaRPr lang="en-GB"/>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25710697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media/media2.mp4"/><Relationship Id="rId5" Type="http://schemas.openxmlformats.org/officeDocument/2006/relationships/image" Target="../media/image6.png"/><Relationship Id="rId4" Type="http://schemas.microsoft.com/office/2007/relationships/media" Target="../media/media2.mp4"/></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9.png"/><Relationship Id="rId4" Type="http://schemas.openxmlformats.org/officeDocument/2006/relationships/diagramLayout" Target="../diagrams/layout1.xml"/><Relationship Id="rId9" Type="http://schemas.openxmlformats.org/officeDocument/2006/relationships/slide" Target="slide1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3.sv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3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media/media1.mp4"/><Relationship Id="rId5" Type="http://schemas.openxmlformats.org/officeDocument/2006/relationships/image" Target="../media/image5.png"/><Relationship Id="rId4" Type="http://schemas.microsoft.com/office/2007/relationships/media"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BE4A57-408E-4C2C-A37C-DA38BBBBF2E3}"/>
              </a:ext>
            </a:extLst>
          </p:cNvPr>
          <p:cNvSpPr>
            <a:spLocks noGrp="1"/>
          </p:cNvSpPr>
          <p:nvPr>
            <p:ph type="ctrTitle"/>
          </p:nvPr>
        </p:nvSpPr>
        <p:spPr/>
        <p:txBody>
          <a:bodyPr/>
          <a:lstStyle/>
          <a:p>
            <a:r>
              <a:rPr lang="en-GB" dirty="0"/>
              <a:t>Da Vinci’s Workshop</a:t>
            </a:r>
          </a:p>
        </p:txBody>
      </p:sp>
      <p:sp>
        <p:nvSpPr>
          <p:cNvPr id="3" name="Subtitle 2">
            <a:extLst>
              <a:ext uri="{FF2B5EF4-FFF2-40B4-BE49-F238E27FC236}">
                <a16:creationId xmlns:a16="http://schemas.microsoft.com/office/drawing/2014/main" xmlns="" id="{4AB55133-249B-434E-8A3B-3AFE2FD0AEF5}"/>
              </a:ext>
            </a:extLst>
          </p:cNvPr>
          <p:cNvSpPr>
            <a:spLocks noGrp="1"/>
          </p:cNvSpPr>
          <p:nvPr>
            <p:ph type="subTitle" idx="1"/>
          </p:nvPr>
        </p:nvSpPr>
        <p:spPr>
          <a:xfrm>
            <a:off x="2417780" y="3531204"/>
            <a:ext cx="8637072" cy="1429679"/>
          </a:xfrm>
        </p:spPr>
        <p:txBody>
          <a:bodyPr>
            <a:normAutofit/>
          </a:bodyPr>
          <a:lstStyle/>
          <a:p>
            <a:r>
              <a:rPr lang="en-GB" dirty="0"/>
              <a:t>Business psychologists dedicated to learning,  innovation &amp; change</a:t>
            </a:r>
          </a:p>
          <a:p>
            <a:endParaRPr lang="en-GB" dirty="0"/>
          </a:p>
          <a:p>
            <a:endParaRPr lang="en-GB" dirty="0"/>
          </a:p>
        </p:txBody>
      </p:sp>
      <p:pic>
        <p:nvPicPr>
          <p:cNvPr id="4" name="Picture 3">
            <a:extLst>
              <a:ext uri="{FF2B5EF4-FFF2-40B4-BE49-F238E27FC236}">
                <a16:creationId xmlns:a16="http://schemas.microsoft.com/office/drawing/2014/main" xmlns="" id="{4C843BA1-DF8E-4C79-8924-7B87D81C8499}"/>
              </a:ext>
            </a:extLst>
          </p:cNvPr>
          <p:cNvPicPr>
            <a:picLocks noChangeAspect="1"/>
          </p:cNvPicPr>
          <p:nvPr/>
        </p:nvPicPr>
        <p:blipFill>
          <a:blip r:embed="rId2" cstate="print"/>
          <a:stretch>
            <a:fillRect/>
          </a:stretch>
        </p:blipFill>
        <p:spPr>
          <a:xfrm>
            <a:off x="8420100" y="802298"/>
            <a:ext cx="2486171" cy="1907571"/>
          </a:xfrm>
          <a:prstGeom prst="rect">
            <a:avLst/>
          </a:prstGeom>
        </p:spPr>
      </p:pic>
      <p:sp>
        <p:nvSpPr>
          <p:cNvPr id="5" name="Footer Placeholder 2">
            <a:extLst>
              <a:ext uri="{FF2B5EF4-FFF2-40B4-BE49-F238E27FC236}">
                <a16:creationId xmlns:a16="http://schemas.microsoft.com/office/drawing/2014/main" xmlns="" id="{B3FEB1E7-9425-4C76-B07F-7B496A1B25BE}"/>
              </a:ext>
            </a:extLst>
          </p:cNvPr>
          <p:cNvSpPr>
            <a:spLocks noGrp="1"/>
          </p:cNvSpPr>
          <p:nvPr>
            <p:ph type="ftr" sz="quarter" idx="11"/>
          </p:nvPr>
        </p:nvSpPr>
        <p:spPr>
          <a:xfrm>
            <a:off x="4308339" y="5412828"/>
            <a:ext cx="3575323" cy="725100"/>
          </a:xfrm>
        </p:spPr>
        <p:txBody>
          <a:bodyPr vert="horz" lIns="91440" tIns="45720" rIns="91440" bIns="45720" rtlCol="0" anchor="ctr">
            <a:noAutofit/>
          </a:bodyPr>
          <a:lstStyle/>
          <a:p>
            <a:pPr algn="ctr" defTabSz="914400">
              <a:lnSpc>
                <a:spcPct val="90000"/>
              </a:lnSpc>
              <a:spcAft>
                <a:spcPts val="600"/>
              </a:spcAft>
            </a:pPr>
            <a:r>
              <a:rPr lang="en-US" sz="1600" kern="1200" dirty="0">
                <a:solidFill>
                  <a:schemeClr val="tx1"/>
                </a:solidFill>
                <a:latin typeface="+mn-lt"/>
                <a:ea typeface="+mn-ea"/>
                <a:cs typeface="+mn-cs"/>
              </a:rPr>
              <a:t>Powered by www.DaVincisWorkshop.co.uk</a:t>
            </a:r>
          </a:p>
        </p:txBody>
      </p:sp>
    </p:spTree>
    <p:extLst>
      <p:ext uri="{BB962C8B-B14F-4D97-AF65-F5344CB8AC3E}">
        <p14:creationId xmlns:p14="http://schemas.microsoft.com/office/powerpoint/2010/main" xmlns="" val="105858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a:extLst>
              <a:ext uri="{FF2B5EF4-FFF2-40B4-BE49-F238E27FC236}">
                <a16:creationId xmlns:a16="http://schemas.microsoft.com/office/drawing/2014/main" xmlns="" id="{171BEA50-9DC5-47E8-B57C-102499A8A4DF}"/>
              </a:ext>
            </a:extLst>
          </p:cNvPr>
          <p:cNvSpPr>
            <a:spLocks noGrp="1"/>
          </p:cNvSpPr>
          <p:nvPr>
            <p:ph type="ftr" sz="quarter" idx="11"/>
          </p:nvPr>
        </p:nvSpPr>
        <p:spPr>
          <a:xfrm>
            <a:off x="3126581" y="5745924"/>
            <a:ext cx="5938836" cy="309201"/>
          </a:xfrm>
        </p:spPr>
        <p:txBody>
          <a:bodyPr vert="horz" lIns="91440" tIns="45720" rIns="91440" bIns="45720" rtlCol="0" anchor="ctr">
            <a:normAutofit/>
          </a:bodyPr>
          <a:lstStyle/>
          <a:p>
            <a:pPr algn="ctr" defTabSz="914400">
              <a:lnSpc>
                <a:spcPct val="90000"/>
              </a:lnSpc>
              <a:spcAft>
                <a:spcPts val="600"/>
              </a:spcAft>
            </a:pPr>
            <a:r>
              <a:rPr lang="en-US" kern="1200" dirty="0">
                <a:solidFill>
                  <a:schemeClr val="tx1">
                    <a:tint val="75000"/>
                  </a:schemeClr>
                </a:solidFill>
                <a:latin typeface="+mn-lt"/>
                <a:ea typeface="+mn-ea"/>
                <a:cs typeface="+mn-cs"/>
              </a:rPr>
              <a:t>Powered by www.DaVincisWorkshop.co.uk</a:t>
            </a:r>
          </a:p>
        </p:txBody>
      </p:sp>
      <p:sp>
        <p:nvSpPr>
          <p:cNvPr id="2" name="Title 1">
            <a:extLst>
              <a:ext uri="{FF2B5EF4-FFF2-40B4-BE49-F238E27FC236}">
                <a16:creationId xmlns:a16="http://schemas.microsoft.com/office/drawing/2014/main" xmlns="" id="{920BDEAE-8633-4483-8F46-ED352B4B89DA}"/>
              </a:ext>
            </a:extLst>
          </p:cNvPr>
          <p:cNvSpPr>
            <a:spLocks noGrp="1"/>
          </p:cNvSpPr>
          <p:nvPr>
            <p:ph type="title" idx="4294967295"/>
          </p:nvPr>
        </p:nvSpPr>
        <p:spPr>
          <a:xfrm>
            <a:off x="1293813" y="804863"/>
            <a:ext cx="9604375" cy="1049337"/>
          </a:xfrm>
        </p:spPr>
        <p:txBody>
          <a:bodyPr>
            <a:normAutofit/>
          </a:bodyPr>
          <a:lstStyle/>
          <a:p>
            <a:pPr algn="ctr"/>
            <a:r>
              <a:rPr lang="en-GB" sz="2800" dirty="0"/>
              <a:t>How many continuity changes are in this scene?</a:t>
            </a:r>
          </a:p>
        </p:txBody>
      </p:sp>
      <p:pic>
        <p:nvPicPr>
          <p:cNvPr id="3" name="Test Your Awareness _ Whodunnit_">
            <a:hlinkClick r:id="" action="ppaction://media"/>
            <a:extLst>
              <a:ext uri="{FF2B5EF4-FFF2-40B4-BE49-F238E27FC236}">
                <a16:creationId xmlns:a16="http://schemas.microsoft.com/office/drawing/2014/main" xmlns="" id="{478CD8FF-63B8-4E7B-9938-47E4FDEDD409}"/>
              </a:ext>
            </a:extLst>
          </p:cNvPr>
          <p:cNvPicPr>
            <a:picLocks noGrp="1" noChangeAspect="1"/>
          </p:cNvPicPr>
          <p:nvPr>
            <p:ph idx="4294967295"/>
            <a:videoFile r:link="rId1"/>
            <p:extLst>
              <p:ext uri="{DAA4B4D4-6D71-4841-9C94-3DE7FCFB9230}">
                <p14:media xmlns:p14="http://schemas.microsoft.com/office/powerpoint/2010/main" xmlns="" r:embed="rId4"/>
              </p:ext>
            </p:extLst>
          </p:nvPr>
        </p:nvPicPr>
        <p:blipFill>
          <a:blip r:embed="rId5" cstate="print"/>
          <a:stretch>
            <a:fillRect/>
          </a:stretch>
        </p:blipFill>
        <p:spPr>
          <a:xfrm>
            <a:off x="2329656" y="1491812"/>
            <a:ext cx="7532687" cy="4237038"/>
          </a:xfrm>
        </p:spPr>
      </p:pic>
    </p:spTree>
    <p:extLst>
      <p:ext uri="{BB962C8B-B14F-4D97-AF65-F5344CB8AC3E}">
        <p14:creationId xmlns:p14="http://schemas.microsoft.com/office/powerpoint/2010/main" xmlns="" val="182613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1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7E8B78-5F4F-4823-801A-33F591AB26ED}"/>
              </a:ext>
            </a:extLst>
          </p:cNvPr>
          <p:cNvSpPr>
            <a:spLocks noGrp="1"/>
          </p:cNvSpPr>
          <p:nvPr>
            <p:ph type="title"/>
          </p:nvPr>
        </p:nvSpPr>
        <p:spPr/>
        <p:txBody>
          <a:bodyPr/>
          <a:lstStyle/>
          <a:p>
            <a:r>
              <a:rPr lang="en-GB" dirty="0"/>
              <a:t>Mind control game</a:t>
            </a:r>
          </a:p>
        </p:txBody>
      </p:sp>
      <p:sp>
        <p:nvSpPr>
          <p:cNvPr id="3" name="Content Placeholder 2">
            <a:extLst>
              <a:ext uri="{FF2B5EF4-FFF2-40B4-BE49-F238E27FC236}">
                <a16:creationId xmlns:a16="http://schemas.microsoft.com/office/drawing/2014/main" xmlns="" id="{24CDFE3A-60F9-4592-B7C8-C93B4C3F244E}"/>
              </a:ext>
            </a:extLst>
          </p:cNvPr>
          <p:cNvSpPr>
            <a:spLocks noGrp="1"/>
          </p:cNvSpPr>
          <p:nvPr>
            <p:ph idx="1"/>
          </p:nvPr>
        </p:nvSpPr>
        <p:spPr/>
        <p:txBody>
          <a:bodyPr>
            <a:normAutofit/>
          </a:bodyPr>
          <a:lstStyle/>
          <a:p>
            <a:r>
              <a:rPr lang="en-GB" sz="2800" dirty="0"/>
              <a:t>How would you go about raising that money?</a:t>
            </a:r>
          </a:p>
          <a:p>
            <a:r>
              <a:rPr lang="en-GB" sz="2800" dirty="0"/>
              <a:t>Is it realistic?</a:t>
            </a:r>
          </a:p>
          <a:p>
            <a:r>
              <a:rPr lang="en-GB" sz="2800" dirty="0"/>
              <a:t>Who would you like to raise it for?</a:t>
            </a:r>
          </a:p>
          <a:p>
            <a:r>
              <a:rPr lang="en-GB" sz="2800" dirty="0"/>
              <a:t>How much would you/could you actually raise?</a:t>
            </a:r>
          </a:p>
        </p:txBody>
      </p:sp>
      <p:sp>
        <p:nvSpPr>
          <p:cNvPr id="4" name="Footer Placeholder 2">
            <a:extLst>
              <a:ext uri="{FF2B5EF4-FFF2-40B4-BE49-F238E27FC236}">
                <a16:creationId xmlns:a16="http://schemas.microsoft.com/office/drawing/2014/main" xmlns="" id="{036357F3-8516-4F39-B83B-470E84047043}"/>
              </a:ext>
            </a:extLst>
          </p:cNvPr>
          <p:cNvSpPr>
            <a:spLocks noGrp="1"/>
          </p:cNvSpPr>
          <p:nvPr>
            <p:ph type="ftr" sz="quarter" idx="11"/>
          </p:nvPr>
        </p:nvSpPr>
        <p:spPr>
          <a:xfrm>
            <a:off x="4633256" y="5785592"/>
            <a:ext cx="2539396" cy="352336"/>
          </a:xfrm>
        </p:spPr>
        <p:txBody>
          <a:bodyPr vert="horz" lIns="91440" tIns="45720" rIns="91440" bIns="45720" rtlCol="0" anchor="ctr">
            <a:normAutofit/>
          </a:bodyPr>
          <a:lstStyle/>
          <a:p>
            <a:pPr algn="ctr" defTabSz="914400">
              <a:lnSpc>
                <a:spcPct val="90000"/>
              </a:lnSpc>
              <a:spcAft>
                <a:spcPts val="600"/>
              </a:spcAft>
            </a:pPr>
            <a:r>
              <a:rPr lang="en-US" kern="1200" dirty="0">
                <a:solidFill>
                  <a:schemeClr val="tx1">
                    <a:tint val="75000"/>
                  </a:schemeClr>
                </a:solidFill>
                <a:latin typeface="+mn-lt"/>
                <a:ea typeface="+mn-ea"/>
                <a:cs typeface="+mn-cs"/>
              </a:rPr>
              <a:t>Powered by www.DaVincisWorkshop.co.uk</a:t>
            </a:r>
          </a:p>
        </p:txBody>
      </p:sp>
    </p:spTree>
    <p:extLst>
      <p:ext uri="{BB962C8B-B14F-4D97-AF65-F5344CB8AC3E}">
        <p14:creationId xmlns:p14="http://schemas.microsoft.com/office/powerpoint/2010/main" xmlns="" val="425521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BCBBCC-4ADE-48E7-AFE0-A9E6F0B1C195}"/>
              </a:ext>
            </a:extLst>
          </p:cNvPr>
          <p:cNvSpPr>
            <a:spLocks noGrp="1"/>
          </p:cNvSpPr>
          <p:nvPr>
            <p:ph type="title"/>
          </p:nvPr>
        </p:nvSpPr>
        <p:spPr/>
        <p:txBody>
          <a:bodyPr/>
          <a:lstStyle/>
          <a:p>
            <a:r>
              <a:rPr lang="en-GB" dirty="0"/>
              <a:t>Perception Conclusions</a:t>
            </a:r>
          </a:p>
        </p:txBody>
      </p:sp>
      <p:sp>
        <p:nvSpPr>
          <p:cNvPr id="3" name="Content Placeholder 2">
            <a:extLst>
              <a:ext uri="{FF2B5EF4-FFF2-40B4-BE49-F238E27FC236}">
                <a16:creationId xmlns:a16="http://schemas.microsoft.com/office/drawing/2014/main" xmlns="" id="{9467792F-0A1C-4ED2-9950-1D7AEE998D6D}"/>
              </a:ext>
            </a:extLst>
          </p:cNvPr>
          <p:cNvSpPr>
            <a:spLocks noGrp="1"/>
          </p:cNvSpPr>
          <p:nvPr>
            <p:ph idx="1"/>
          </p:nvPr>
        </p:nvSpPr>
        <p:spPr/>
        <p:txBody>
          <a:bodyPr>
            <a:normAutofit/>
          </a:bodyPr>
          <a:lstStyle/>
          <a:p>
            <a:pPr marL="0" indent="0">
              <a:lnSpc>
                <a:spcPct val="100000"/>
              </a:lnSpc>
              <a:spcBef>
                <a:spcPts val="0"/>
              </a:spcBef>
              <a:buNone/>
            </a:pPr>
            <a:r>
              <a:rPr lang="en-GB" sz="2800" dirty="0"/>
              <a:t>Our brains have two thinking systems working:</a:t>
            </a:r>
          </a:p>
          <a:p>
            <a:pPr marL="0" indent="0">
              <a:lnSpc>
                <a:spcPct val="100000"/>
              </a:lnSpc>
              <a:spcBef>
                <a:spcPts val="0"/>
              </a:spcBef>
              <a:buNone/>
            </a:pPr>
            <a:endParaRPr lang="en-GB" sz="2800" dirty="0"/>
          </a:p>
          <a:p>
            <a:pPr>
              <a:lnSpc>
                <a:spcPct val="100000"/>
              </a:lnSpc>
              <a:spcBef>
                <a:spcPts val="0"/>
              </a:spcBef>
              <a:buClr>
                <a:srgbClr val="00B0F0"/>
              </a:buClr>
              <a:buFont typeface="Wingdings" panose="05000000000000000000" pitchFamily="2" charset="2"/>
              <a:buChar char="§"/>
            </a:pPr>
            <a:r>
              <a:rPr lang="en-GB" sz="2800" dirty="0">
                <a:solidFill>
                  <a:srgbClr val="00B0F0"/>
                </a:solidFill>
              </a:rPr>
              <a:t>System 1 - Fast, automatic, intuitive, low energy</a:t>
            </a:r>
            <a:r>
              <a:rPr lang="en-GB" sz="2800" dirty="0"/>
              <a:t> (very efficient)</a:t>
            </a:r>
          </a:p>
          <a:p>
            <a:pPr marL="0" indent="0">
              <a:lnSpc>
                <a:spcPct val="100000"/>
              </a:lnSpc>
              <a:spcBef>
                <a:spcPts val="0"/>
              </a:spcBef>
              <a:buNone/>
            </a:pPr>
            <a:endParaRPr lang="en-GB" sz="2800" dirty="0">
              <a:solidFill>
                <a:srgbClr val="00B0F0"/>
              </a:solidFill>
            </a:endParaRPr>
          </a:p>
          <a:p>
            <a:pPr>
              <a:lnSpc>
                <a:spcPct val="100000"/>
              </a:lnSpc>
              <a:spcBef>
                <a:spcPts val="0"/>
              </a:spcBef>
              <a:buFont typeface="Wingdings" panose="05000000000000000000" pitchFamily="2" charset="2"/>
              <a:buChar char="§"/>
            </a:pPr>
            <a:r>
              <a:rPr lang="en-GB" sz="2800" dirty="0">
                <a:solidFill>
                  <a:schemeClr val="accent1"/>
                </a:solidFill>
              </a:rPr>
              <a:t>System 2 – Slow, deliberate, conscious, high energy cost  </a:t>
            </a:r>
            <a:r>
              <a:rPr lang="en-GB" sz="2800" dirty="0"/>
              <a:t>(heavily influenced by system 1)</a:t>
            </a:r>
          </a:p>
        </p:txBody>
      </p:sp>
      <p:sp>
        <p:nvSpPr>
          <p:cNvPr id="4" name="Footer Placeholder 2">
            <a:extLst>
              <a:ext uri="{FF2B5EF4-FFF2-40B4-BE49-F238E27FC236}">
                <a16:creationId xmlns:a16="http://schemas.microsoft.com/office/drawing/2014/main" xmlns="" id="{0F554769-F27B-46DF-BB61-DD7A277B4309}"/>
              </a:ext>
            </a:extLst>
          </p:cNvPr>
          <p:cNvSpPr>
            <a:spLocks noGrp="1"/>
          </p:cNvSpPr>
          <p:nvPr>
            <p:ph type="ftr" sz="quarter" idx="11"/>
          </p:nvPr>
        </p:nvSpPr>
        <p:spPr>
          <a:xfrm>
            <a:off x="4633256" y="5785592"/>
            <a:ext cx="2539396" cy="352336"/>
          </a:xfrm>
        </p:spPr>
        <p:txBody>
          <a:bodyPr vert="horz" lIns="91440" tIns="45720" rIns="91440" bIns="45720" rtlCol="0" anchor="ctr">
            <a:normAutofit/>
          </a:bodyPr>
          <a:lstStyle/>
          <a:p>
            <a:pPr algn="ctr" defTabSz="914400">
              <a:lnSpc>
                <a:spcPct val="90000"/>
              </a:lnSpc>
              <a:spcAft>
                <a:spcPts val="600"/>
              </a:spcAft>
            </a:pPr>
            <a:r>
              <a:rPr lang="en-US" kern="1200" dirty="0">
                <a:solidFill>
                  <a:schemeClr val="tx1">
                    <a:tint val="75000"/>
                  </a:schemeClr>
                </a:solidFill>
                <a:latin typeface="+mn-lt"/>
                <a:ea typeface="+mn-ea"/>
                <a:cs typeface="+mn-cs"/>
              </a:rPr>
              <a:t>Powered by www.DaVincisWorkshop.co.uk</a:t>
            </a:r>
          </a:p>
        </p:txBody>
      </p:sp>
    </p:spTree>
    <p:extLst>
      <p:ext uri="{BB962C8B-B14F-4D97-AF65-F5344CB8AC3E}">
        <p14:creationId xmlns:p14="http://schemas.microsoft.com/office/powerpoint/2010/main" xmlns="" val="2284955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29CD00-DF71-4AA1-AD2D-42F7F14A171E}"/>
              </a:ext>
            </a:extLst>
          </p:cNvPr>
          <p:cNvSpPr>
            <a:spLocks noGrp="1"/>
          </p:cNvSpPr>
          <p:nvPr>
            <p:ph type="ctrTitle"/>
          </p:nvPr>
        </p:nvSpPr>
        <p:spPr/>
        <p:txBody>
          <a:bodyPr>
            <a:normAutofit fontScale="90000"/>
          </a:bodyPr>
          <a:lstStyle/>
          <a:p>
            <a:r>
              <a:rPr lang="en-GB" dirty="0"/>
              <a:t>Psychology of communication and engagement</a:t>
            </a:r>
          </a:p>
        </p:txBody>
      </p:sp>
      <p:sp>
        <p:nvSpPr>
          <p:cNvPr id="4" name="Subtitle 3">
            <a:extLst>
              <a:ext uri="{FF2B5EF4-FFF2-40B4-BE49-F238E27FC236}">
                <a16:creationId xmlns:a16="http://schemas.microsoft.com/office/drawing/2014/main" xmlns="" id="{564BF750-AA3F-43FB-98BB-0CB5BF18D6A0}"/>
              </a:ext>
            </a:extLst>
          </p:cNvPr>
          <p:cNvSpPr>
            <a:spLocks noGrp="1"/>
          </p:cNvSpPr>
          <p:nvPr>
            <p:ph type="subTitle" idx="1"/>
          </p:nvPr>
        </p:nvSpPr>
        <p:spPr/>
        <p:txBody>
          <a:bodyPr/>
          <a:lstStyle/>
          <a:p>
            <a:r>
              <a:rPr lang="en-GB" dirty="0">
                <a:solidFill>
                  <a:srgbClr val="C00000"/>
                </a:solidFill>
              </a:rPr>
              <a:t>Inner ape </a:t>
            </a:r>
            <a:r>
              <a:rPr lang="en-GB" dirty="0"/>
              <a:t>– combined reflective tool</a:t>
            </a:r>
          </a:p>
        </p:txBody>
      </p:sp>
      <p:pic>
        <p:nvPicPr>
          <p:cNvPr id="7" name="Picture 6">
            <a:extLst>
              <a:ext uri="{FF2B5EF4-FFF2-40B4-BE49-F238E27FC236}">
                <a16:creationId xmlns:a16="http://schemas.microsoft.com/office/drawing/2014/main" xmlns="" id="{8346065E-F2B9-4173-ADF4-564C35D1D9DF}"/>
              </a:ext>
            </a:extLst>
          </p:cNvPr>
          <p:cNvPicPr>
            <a:picLocks noChangeAspect="1"/>
          </p:cNvPicPr>
          <p:nvPr/>
        </p:nvPicPr>
        <p:blipFill rotWithShape="1">
          <a:blip r:embed="rId3" cstate="print"/>
          <a:srcRect t="23845" r="1" b="13555"/>
          <a:stretch/>
        </p:blipFill>
        <p:spPr>
          <a:xfrm>
            <a:off x="7114784" y="3936914"/>
            <a:ext cx="4176498" cy="2006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xmlns="" id="{E27CCFC6-3059-4D4B-A147-125B57620C9F}"/>
              </a:ext>
            </a:extLst>
          </p:cNvPr>
          <p:cNvPicPr>
            <a:picLocks noChangeAspect="1"/>
          </p:cNvPicPr>
          <p:nvPr/>
        </p:nvPicPr>
        <p:blipFill>
          <a:blip r:embed="rId4" cstate="print"/>
          <a:stretch>
            <a:fillRect/>
          </a:stretch>
        </p:blipFill>
        <p:spPr>
          <a:xfrm rot="120000">
            <a:off x="9077668" y="5078609"/>
            <a:ext cx="250729" cy="250729"/>
          </a:xfrm>
          <a:prstGeom prst="rect">
            <a:avLst/>
          </a:prstGeom>
        </p:spPr>
      </p:pic>
    </p:spTree>
    <p:extLst>
      <p:ext uri="{BB962C8B-B14F-4D97-AF65-F5344CB8AC3E}">
        <p14:creationId xmlns:p14="http://schemas.microsoft.com/office/powerpoint/2010/main" xmlns="" val="2320361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8AB03765-03B5-4494-A779-84BB7C8F20E6}"/>
              </a:ext>
            </a:extLst>
          </p:cNvPr>
          <p:cNvSpPr>
            <a:spLocks noGrp="1"/>
          </p:cNvSpPr>
          <p:nvPr>
            <p:ph type="body" sz="quarter" idx="4294967295"/>
          </p:nvPr>
        </p:nvSpPr>
        <p:spPr>
          <a:xfrm>
            <a:off x="1065606" y="528536"/>
            <a:ext cx="11116746" cy="2528887"/>
          </a:xfrm>
        </p:spPr>
        <p:txBody>
          <a:bodyPr>
            <a:normAutofit/>
          </a:bodyPr>
          <a:lstStyle/>
          <a:p>
            <a:pPr marL="0" indent="0">
              <a:buNone/>
            </a:pPr>
            <a:r>
              <a:rPr lang="en-GB" sz="3200" dirty="0"/>
              <a:t>How do you decide if you like someone?</a:t>
            </a:r>
          </a:p>
        </p:txBody>
      </p:sp>
      <p:graphicFrame>
        <p:nvGraphicFramePr>
          <p:cNvPr id="6" name="Diagram 5">
            <a:extLst>
              <a:ext uri="{FF2B5EF4-FFF2-40B4-BE49-F238E27FC236}">
                <a16:creationId xmlns:a16="http://schemas.microsoft.com/office/drawing/2014/main" xmlns="" id="{5F293ACB-3002-49C6-AAA5-5D2FFB5BC5C7}"/>
              </a:ext>
            </a:extLst>
          </p:cNvPr>
          <p:cNvGraphicFramePr/>
          <p:nvPr/>
        </p:nvGraphicFramePr>
        <p:xfrm>
          <a:off x="3450034" y="1340768"/>
          <a:ext cx="6372622" cy="4323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xmlns="" id="{50A02BD7-F4CC-44D8-9E1E-8432B1405190}"/>
              </a:ext>
            </a:extLst>
          </p:cNvPr>
          <p:cNvSpPr txBox="1"/>
          <p:nvPr/>
        </p:nvSpPr>
        <p:spPr>
          <a:xfrm>
            <a:off x="5475807" y="2680954"/>
            <a:ext cx="2347336" cy="830997"/>
          </a:xfrm>
          <a:prstGeom prst="rect">
            <a:avLst/>
          </a:prstGeom>
          <a:noFill/>
        </p:spPr>
        <p:txBody>
          <a:bodyPr wrap="square" lIns="0" tIns="0" rIns="0" bIns="0" rtlCol="0">
            <a:spAutoFit/>
          </a:bodyPr>
          <a:lstStyle/>
          <a:p>
            <a:pPr lvl="0" algn="ctr"/>
            <a:r>
              <a:rPr lang="en-GB" dirty="0">
                <a:solidFill>
                  <a:schemeClr val="bg1"/>
                </a:solidFill>
              </a:rPr>
              <a:t>Worldview, </a:t>
            </a:r>
          </a:p>
          <a:p>
            <a:pPr lvl="0" algn="ctr"/>
            <a:r>
              <a:rPr lang="en-GB" dirty="0">
                <a:solidFill>
                  <a:schemeClr val="bg1"/>
                </a:solidFill>
              </a:rPr>
              <a:t>politics and religion</a:t>
            </a:r>
          </a:p>
          <a:p>
            <a:endParaRPr lang="en-GB" dirty="0" err="1">
              <a:solidFill>
                <a:schemeClr val="bg1"/>
              </a:solidFill>
            </a:endParaRPr>
          </a:p>
        </p:txBody>
      </p:sp>
      <p:sp>
        <p:nvSpPr>
          <p:cNvPr id="7" name="TextBox 6">
            <a:extLst>
              <a:ext uri="{FF2B5EF4-FFF2-40B4-BE49-F238E27FC236}">
                <a16:creationId xmlns:a16="http://schemas.microsoft.com/office/drawing/2014/main" xmlns="" id="{7A12A2B0-DA7D-4F23-9FD2-B1180F66E00D}"/>
              </a:ext>
            </a:extLst>
          </p:cNvPr>
          <p:cNvSpPr txBox="1"/>
          <p:nvPr/>
        </p:nvSpPr>
        <p:spPr>
          <a:xfrm>
            <a:off x="5373290" y="3917903"/>
            <a:ext cx="2501379" cy="276999"/>
          </a:xfrm>
          <a:prstGeom prst="rect">
            <a:avLst/>
          </a:prstGeom>
          <a:noFill/>
        </p:spPr>
        <p:txBody>
          <a:bodyPr wrap="square" lIns="0" tIns="0" rIns="0" bIns="0" rtlCol="0">
            <a:spAutoFit/>
          </a:bodyPr>
          <a:lstStyle/>
          <a:p>
            <a:pPr lvl="0" algn="ctr"/>
            <a:r>
              <a:rPr lang="en-GB" dirty="0">
                <a:solidFill>
                  <a:schemeClr val="bg1"/>
                </a:solidFill>
              </a:rPr>
              <a:t>Interests, social, job, etc.</a:t>
            </a:r>
          </a:p>
        </p:txBody>
      </p:sp>
      <p:sp>
        <p:nvSpPr>
          <p:cNvPr id="8" name="TextBox 7">
            <a:extLst>
              <a:ext uri="{FF2B5EF4-FFF2-40B4-BE49-F238E27FC236}">
                <a16:creationId xmlns:a16="http://schemas.microsoft.com/office/drawing/2014/main" xmlns="" id="{AB774C0D-E48B-4D59-9C8D-F382958E061A}"/>
              </a:ext>
            </a:extLst>
          </p:cNvPr>
          <p:cNvSpPr txBox="1"/>
          <p:nvPr/>
        </p:nvSpPr>
        <p:spPr>
          <a:xfrm>
            <a:off x="4285166" y="4856274"/>
            <a:ext cx="4702359" cy="553998"/>
          </a:xfrm>
          <a:prstGeom prst="rect">
            <a:avLst/>
          </a:prstGeom>
          <a:noFill/>
        </p:spPr>
        <p:txBody>
          <a:bodyPr wrap="square" lIns="0" tIns="0" rIns="0" bIns="0" rtlCol="0">
            <a:spAutoFit/>
          </a:bodyPr>
          <a:lstStyle/>
          <a:p>
            <a:pPr algn="ctr"/>
            <a:r>
              <a:rPr lang="en-GB" dirty="0">
                <a:solidFill>
                  <a:schemeClr val="bg1"/>
                </a:solidFill>
              </a:rPr>
              <a:t>First glance - physical and culture (my tribe or not)</a:t>
            </a:r>
          </a:p>
          <a:p>
            <a:pPr algn="ctr"/>
            <a:endParaRPr lang="en-GB" dirty="0" err="1">
              <a:solidFill>
                <a:schemeClr val="bg1"/>
              </a:solidFill>
            </a:endParaRPr>
          </a:p>
        </p:txBody>
      </p:sp>
      <p:sp>
        <p:nvSpPr>
          <p:cNvPr id="9" name="TextBox 8">
            <a:extLst>
              <a:ext uri="{FF2B5EF4-FFF2-40B4-BE49-F238E27FC236}">
                <a16:creationId xmlns:a16="http://schemas.microsoft.com/office/drawing/2014/main" xmlns="" id="{F4F6E779-905F-45FD-9B38-8A6E85AF5103}"/>
              </a:ext>
            </a:extLst>
          </p:cNvPr>
          <p:cNvSpPr txBox="1"/>
          <p:nvPr/>
        </p:nvSpPr>
        <p:spPr>
          <a:xfrm>
            <a:off x="6191965" y="1992857"/>
            <a:ext cx="915020" cy="276999"/>
          </a:xfrm>
          <a:prstGeom prst="rect">
            <a:avLst/>
          </a:prstGeom>
          <a:noFill/>
        </p:spPr>
        <p:txBody>
          <a:bodyPr wrap="square" lIns="0" tIns="0" rIns="0" bIns="0" rtlCol="0">
            <a:spAutoFit/>
          </a:bodyPr>
          <a:lstStyle/>
          <a:p>
            <a:pPr lvl="0" algn="ctr"/>
            <a:r>
              <a:rPr lang="en-GB" b="1" dirty="0">
                <a:solidFill>
                  <a:schemeClr val="bg1"/>
                </a:solidFill>
              </a:rPr>
              <a:t>Values</a:t>
            </a:r>
          </a:p>
        </p:txBody>
      </p:sp>
      <mc:AlternateContent xmlns:mc="http://schemas.openxmlformats.org/markup-compatibility/2006">
        <mc:Choice xmlns:pslz="http://schemas.microsoft.com/office/powerpoint/2016/slidezoom" xmlns="" Requires="pslz">
          <p:graphicFrame>
            <p:nvGraphicFramePr>
              <p:cNvPr id="10" name="Slide Zoom 9">
                <a:extLst>
                  <a:ext uri="{FF2B5EF4-FFF2-40B4-BE49-F238E27FC236}">
                    <a16:creationId xmlns:a16="http://schemas.microsoft.com/office/drawing/2014/main" id="{03927A17-68D2-46BD-B516-BC8169C1D13D}"/>
                  </a:ext>
                </a:extLst>
              </p:cNvPr>
              <p:cNvGraphicFramePr>
                <a:graphicFrameLocks noChangeAspect="1"/>
              </p:cNvGraphicFramePr>
              <p:nvPr/>
            </p:nvGraphicFramePr>
            <p:xfrm>
              <a:off x="-3067050" y="1152525"/>
              <a:ext cx="2286000" cy="1714500"/>
            </p:xfrm>
            <a:graphic>
              <a:graphicData uri="http://schemas.microsoft.com/office/powerpoint/2016/slidezoom">
                <pslz:sldZm>
                  <pslz:sldZmObj sldId="886" cId="1338838561">
                    <pslz:zmPr id="{EFD4E7CB-8250-4112-B1B4-94EDA4602F1B}" returnToParent="0" transitionDur="1000">
                      <p166:blipFill xmlns:p166="http://schemas.microsoft.com/office/powerpoint/2016/6/main">
                        <a:blip r:embed="rId8"/>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p:pic>
            <p:nvPicPr>
              <p:cNvPr id="10" name="Slide Zoom 9">
                <a:hlinkClick r:id="rId9" action="ppaction://hlinksldjump"/>
                <a:extLst>
                  <a:ext uri="{FF2B5EF4-FFF2-40B4-BE49-F238E27FC236}">
                    <a16:creationId xmlns:a16="http://schemas.microsoft.com/office/drawing/2014/main" xmlns="" xmlns:pslz="http://schemas.microsoft.com/office/powerpoint/2016/slidezoom" id="{03927A17-68D2-46BD-B516-BC8169C1D13D}"/>
                  </a:ext>
                </a:extLst>
              </p:cNvPr>
              <p:cNvPicPr>
                <a:picLocks noGrp="1" noRot="1" noChangeAspect="1" noMove="1" noResize="1" noEditPoints="1" noAdjustHandles="1" noChangeArrowheads="1" noChangeShapeType="1"/>
              </p:cNvPicPr>
              <p:nvPr/>
            </p:nvPicPr>
            <p:blipFill>
              <a:blip r:embed="rId10" cstate="print"/>
              <a:stretch>
                <a:fillRect/>
              </a:stretch>
            </p:blipFill>
            <p:spPr>
              <a:xfrm>
                <a:off x="-3067050" y="1152525"/>
                <a:ext cx="2286000" cy="1714500"/>
              </a:xfrm>
              <a:prstGeom prst="rect">
                <a:avLst/>
              </a:prstGeom>
              <a:ln w="3175">
                <a:solidFill>
                  <a:prstClr val="ltGray"/>
                </a:solidFill>
              </a:ln>
            </p:spPr>
          </p:pic>
        </mc:Fallback>
      </mc:AlternateContent>
      <p:sp>
        <p:nvSpPr>
          <p:cNvPr id="11" name="Text Placeholder 4">
            <a:extLst>
              <a:ext uri="{FF2B5EF4-FFF2-40B4-BE49-F238E27FC236}">
                <a16:creationId xmlns:a16="http://schemas.microsoft.com/office/drawing/2014/main" xmlns="" id="{EE8F6A39-1EA2-4195-BCB4-74CDBF52991E}"/>
              </a:ext>
            </a:extLst>
          </p:cNvPr>
          <p:cNvSpPr txBox="1">
            <a:spLocks/>
          </p:cNvSpPr>
          <p:nvPr/>
        </p:nvSpPr>
        <p:spPr>
          <a:xfrm>
            <a:off x="543045" y="1447728"/>
            <a:ext cx="5813978" cy="189409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nSpc>
                <a:spcPct val="110000"/>
              </a:lnSpc>
              <a:spcBef>
                <a:spcPts val="0"/>
              </a:spcBef>
              <a:buFont typeface="Arial" panose="020B0604020202020204" pitchFamily="34" charset="0"/>
              <a:buNone/>
            </a:pPr>
            <a:r>
              <a:rPr lang="en-GB" sz="3200" dirty="0"/>
              <a:t>Is this system 1 (fast and instinctive) or system 2 (slow and rational)</a:t>
            </a:r>
          </a:p>
          <a:p>
            <a:pPr marL="0" indent="0">
              <a:lnSpc>
                <a:spcPct val="110000"/>
              </a:lnSpc>
              <a:spcBef>
                <a:spcPts val="0"/>
              </a:spcBef>
              <a:buFont typeface="Arial" panose="020B0604020202020204" pitchFamily="34" charset="0"/>
              <a:buNone/>
            </a:pPr>
            <a:r>
              <a:rPr lang="en-GB" sz="3200" dirty="0"/>
              <a:t>at work?</a:t>
            </a:r>
          </a:p>
        </p:txBody>
      </p:sp>
    </p:spTree>
    <p:extLst>
      <p:ext uri="{BB962C8B-B14F-4D97-AF65-F5344CB8AC3E}">
        <p14:creationId xmlns:p14="http://schemas.microsoft.com/office/powerpoint/2010/main" xmlns="" val="13388385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2" grpId="0"/>
      <p:bldP spid="7" grpId="0"/>
      <p:bldP spid="8"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8AB03765-03B5-4494-A779-84BB7C8F20E6}"/>
              </a:ext>
            </a:extLst>
          </p:cNvPr>
          <p:cNvSpPr>
            <a:spLocks noGrp="1"/>
          </p:cNvSpPr>
          <p:nvPr>
            <p:ph type="body" sz="quarter" idx="4294967295"/>
          </p:nvPr>
        </p:nvSpPr>
        <p:spPr>
          <a:xfrm>
            <a:off x="866503" y="417098"/>
            <a:ext cx="8114934" cy="2528887"/>
          </a:xfrm>
        </p:spPr>
        <p:txBody>
          <a:bodyPr>
            <a:normAutofit/>
          </a:bodyPr>
          <a:lstStyle/>
          <a:p>
            <a:pPr marL="0" indent="0">
              <a:buNone/>
            </a:pPr>
            <a:r>
              <a:rPr lang="en-GB" sz="3200" dirty="0"/>
              <a:t>What about once you get to know them?</a:t>
            </a:r>
          </a:p>
        </p:txBody>
      </p:sp>
      <p:graphicFrame>
        <p:nvGraphicFramePr>
          <p:cNvPr id="6" name="Diagram 5">
            <a:extLst>
              <a:ext uri="{FF2B5EF4-FFF2-40B4-BE49-F238E27FC236}">
                <a16:creationId xmlns:a16="http://schemas.microsoft.com/office/drawing/2014/main" xmlns="" id="{5F293ACB-3002-49C6-AAA5-5D2FFB5BC5C7}"/>
              </a:ext>
            </a:extLst>
          </p:cNvPr>
          <p:cNvGraphicFramePr/>
          <p:nvPr/>
        </p:nvGraphicFramePr>
        <p:xfrm>
          <a:off x="3450034" y="1340768"/>
          <a:ext cx="6372622" cy="4323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xmlns="" id="{50A02BD7-F4CC-44D8-9E1E-8432B1405190}"/>
              </a:ext>
            </a:extLst>
          </p:cNvPr>
          <p:cNvSpPr txBox="1"/>
          <p:nvPr/>
        </p:nvSpPr>
        <p:spPr>
          <a:xfrm>
            <a:off x="4923970" y="3868549"/>
            <a:ext cx="3400017" cy="553998"/>
          </a:xfrm>
          <a:prstGeom prst="rect">
            <a:avLst/>
          </a:prstGeom>
          <a:noFill/>
        </p:spPr>
        <p:txBody>
          <a:bodyPr wrap="square" lIns="0" tIns="0" rIns="0" bIns="0" rtlCol="0">
            <a:spAutoFit/>
          </a:bodyPr>
          <a:lstStyle/>
          <a:p>
            <a:pPr lvl="0" algn="ctr"/>
            <a:r>
              <a:rPr lang="en-GB" dirty="0">
                <a:solidFill>
                  <a:schemeClr val="bg1"/>
                </a:solidFill>
              </a:rPr>
              <a:t>Worldview, politics and religion</a:t>
            </a:r>
          </a:p>
          <a:p>
            <a:endParaRPr lang="en-GB" dirty="0" err="1">
              <a:solidFill>
                <a:schemeClr val="bg1"/>
              </a:solidFill>
            </a:endParaRPr>
          </a:p>
        </p:txBody>
      </p:sp>
      <p:sp>
        <p:nvSpPr>
          <p:cNvPr id="7" name="TextBox 6">
            <a:extLst>
              <a:ext uri="{FF2B5EF4-FFF2-40B4-BE49-F238E27FC236}">
                <a16:creationId xmlns:a16="http://schemas.microsoft.com/office/drawing/2014/main" xmlns="" id="{7A12A2B0-DA7D-4F23-9FD2-B1180F66E00D}"/>
              </a:ext>
            </a:extLst>
          </p:cNvPr>
          <p:cNvSpPr txBox="1"/>
          <p:nvPr/>
        </p:nvSpPr>
        <p:spPr>
          <a:xfrm>
            <a:off x="5385656" y="2668986"/>
            <a:ext cx="2501379" cy="553998"/>
          </a:xfrm>
          <a:prstGeom prst="rect">
            <a:avLst/>
          </a:prstGeom>
          <a:noFill/>
        </p:spPr>
        <p:txBody>
          <a:bodyPr wrap="square" lIns="0" tIns="0" rIns="0" bIns="0" rtlCol="0">
            <a:spAutoFit/>
          </a:bodyPr>
          <a:lstStyle/>
          <a:p>
            <a:pPr lvl="0" algn="ctr"/>
            <a:r>
              <a:rPr lang="en-GB" dirty="0">
                <a:solidFill>
                  <a:schemeClr val="bg1"/>
                </a:solidFill>
              </a:rPr>
              <a:t>Interests, social, </a:t>
            </a:r>
          </a:p>
          <a:p>
            <a:pPr lvl="0" algn="ctr"/>
            <a:r>
              <a:rPr lang="en-GB" dirty="0">
                <a:solidFill>
                  <a:schemeClr val="bg1"/>
                </a:solidFill>
              </a:rPr>
              <a:t>job, etc.</a:t>
            </a:r>
          </a:p>
        </p:txBody>
      </p:sp>
      <p:sp>
        <p:nvSpPr>
          <p:cNvPr id="8" name="TextBox 7">
            <a:extLst>
              <a:ext uri="{FF2B5EF4-FFF2-40B4-BE49-F238E27FC236}">
                <a16:creationId xmlns:a16="http://schemas.microsoft.com/office/drawing/2014/main" xmlns="" id="{AB774C0D-E48B-4D59-9C8D-F382958E061A}"/>
              </a:ext>
            </a:extLst>
          </p:cNvPr>
          <p:cNvSpPr txBox="1"/>
          <p:nvPr/>
        </p:nvSpPr>
        <p:spPr>
          <a:xfrm>
            <a:off x="4873344" y="1735536"/>
            <a:ext cx="3501268" cy="830997"/>
          </a:xfrm>
          <a:prstGeom prst="rect">
            <a:avLst/>
          </a:prstGeom>
          <a:noFill/>
        </p:spPr>
        <p:txBody>
          <a:bodyPr wrap="square" lIns="0" tIns="0" rIns="0" bIns="0" rtlCol="0">
            <a:spAutoFit/>
          </a:bodyPr>
          <a:lstStyle/>
          <a:p>
            <a:pPr algn="ctr"/>
            <a:r>
              <a:rPr lang="en-GB" dirty="0">
                <a:solidFill>
                  <a:schemeClr val="bg1"/>
                </a:solidFill>
              </a:rPr>
              <a:t>First</a:t>
            </a:r>
          </a:p>
          <a:p>
            <a:pPr algn="ctr"/>
            <a:r>
              <a:rPr lang="en-GB" dirty="0">
                <a:solidFill>
                  <a:schemeClr val="bg1"/>
                </a:solidFill>
              </a:rPr>
              <a:t>glance</a:t>
            </a:r>
          </a:p>
          <a:p>
            <a:pPr algn="ctr"/>
            <a:endParaRPr lang="en-GB" dirty="0" err="1">
              <a:solidFill>
                <a:schemeClr val="bg1"/>
              </a:solidFill>
            </a:endParaRPr>
          </a:p>
        </p:txBody>
      </p:sp>
      <p:sp>
        <p:nvSpPr>
          <p:cNvPr id="9" name="TextBox 8">
            <a:extLst>
              <a:ext uri="{FF2B5EF4-FFF2-40B4-BE49-F238E27FC236}">
                <a16:creationId xmlns:a16="http://schemas.microsoft.com/office/drawing/2014/main" xmlns="" id="{F4F6E779-905F-45FD-9B38-8A6E85AF5103}"/>
              </a:ext>
            </a:extLst>
          </p:cNvPr>
          <p:cNvSpPr txBox="1"/>
          <p:nvPr/>
        </p:nvSpPr>
        <p:spPr>
          <a:xfrm>
            <a:off x="5687495" y="4797153"/>
            <a:ext cx="1872966" cy="492443"/>
          </a:xfrm>
          <a:prstGeom prst="rect">
            <a:avLst/>
          </a:prstGeom>
          <a:noFill/>
        </p:spPr>
        <p:txBody>
          <a:bodyPr wrap="square" lIns="0" tIns="0" rIns="0" bIns="0" rtlCol="0">
            <a:spAutoFit/>
          </a:bodyPr>
          <a:lstStyle/>
          <a:p>
            <a:pPr lvl="0" algn="ctr"/>
            <a:r>
              <a:rPr lang="en-GB" sz="3200" b="1" dirty="0">
                <a:solidFill>
                  <a:schemeClr val="bg1"/>
                </a:solidFill>
              </a:rPr>
              <a:t>Values</a:t>
            </a:r>
          </a:p>
        </p:txBody>
      </p:sp>
    </p:spTree>
    <p:extLst>
      <p:ext uri="{BB962C8B-B14F-4D97-AF65-F5344CB8AC3E}">
        <p14:creationId xmlns:p14="http://schemas.microsoft.com/office/powerpoint/2010/main" xmlns="" val="7478193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xmlns="" id="{8B9E5DED-8CBE-4EB3-9898-15574B8ACA56}"/>
              </a:ext>
            </a:extLst>
          </p:cNvPr>
          <p:cNvGraphicFramePr/>
          <p:nvPr>
            <p:extLst>
              <p:ext uri="{D42A27DB-BD31-4B8C-83A1-F6EECF244321}">
                <p14:modId xmlns:p14="http://schemas.microsoft.com/office/powerpoint/2010/main" xmlns="" val="2480851014"/>
              </p:ext>
            </p:extLst>
          </p:nvPr>
        </p:nvGraphicFramePr>
        <p:xfrm>
          <a:off x="1310906" y="588724"/>
          <a:ext cx="6831011" cy="53611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xmlns="" id="{62147970-71E8-4698-9C13-FEB38292D141}"/>
              </a:ext>
            </a:extLst>
          </p:cNvPr>
          <p:cNvSpPr txBox="1"/>
          <p:nvPr/>
        </p:nvSpPr>
        <p:spPr>
          <a:xfrm>
            <a:off x="3471613" y="3598536"/>
            <a:ext cx="2509591" cy="1107996"/>
          </a:xfrm>
          <a:prstGeom prst="rect">
            <a:avLst/>
          </a:prstGeom>
          <a:noFill/>
        </p:spPr>
        <p:txBody>
          <a:bodyPr wrap="square" lIns="0" tIns="0" rIns="0" bIns="0" rtlCol="0">
            <a:spAutoFit/>
          </a:bodyPr>
          <a:lstStyle/>
          <a:p>
            <a:pPr lvl="0" algn="ctr"/>
            <a:r>
              <a:rPr lang="en-GB" sz="2400" dirty="0">
                <a:solidFill>
                  <a:schemeClr val="bg1"/>
                </a:solidFill>
              </a:rPr>
              <a:t>Worldview, </a:t>
            </a:r>
          </a:p>
          <a:p>
            <a:pPr lvl="0" algn="ctr"/>
            <a:r>
              <a:rPr lang="en-GB" sz="2400" dirty="0">
                <a:solidFill>
                  <a:schemeClr val="bg1"/>
                </a:solidFill>
              </a:rPr>
              <a:t>politics and religion</a:t>
            </a:r>
          </a:p>
          <a:p>
            <a:endParaRPr lang="en-GB" sz="2400" dirty="0" err="1">
              <a:solidFill>
                <a:schemeClr val="bg1"/>
              </a:solidFill>
            </a:endParaRPr>
          </a:p>
        </p:txBody>
      </p:sp>
      <p:sp>
        <p:nvSpPr>
          <p:cNvPr id="8" name="TextBox 7">
            <a:extLst>
              <a:ext uri="{FF2B5EF4-FFF2-40B4-BE49-F238E27FC236}">
                <a16:creationId xmlns:a16="http://schemas.microsoft.com/office/drawing/2014/main" xmlns="" id="{ACD854CA-32E5-4A02-8671-46E22F9FDB8F}"/>
              </a:ext>
            </a:extLst>
          </p:cNvPr>
          <p:cNvSpPr txBox="1"/>
          <p:nvPr/>
        </p:nvSpPr>
        <p:spPr>
          <a:xfrm>
            <a:off x="3611593" y="2311076"/>
            <a:ext cx="2229633" cy="738664"/>
          </a:xfrm>
          <a:prstGeom prst="rect">
            <a:avLst/>
          </a:prstGeom>
          <a:noFill/>
        </p:spPr>
        <p:txBody>
          <a:bodyPr wrap="square" lIns="0" tIns="0" rIns="0" bIns="0" rtlCol="0">
            <a:spAutoFit/>
          </a:bodyPr>
          <a:lstStyle/>
          <a:p>
            <a:pPr lvl="0" algn="ctr"/>
            <a:r>
              <a:rPr lang="en-GB" sz="2400" dirty="0">
                <a:solidFill>
                  <a:schemeClr val="bg1"/>
                </a:solidFill>
              </a:rPr>
              <a:t>Interests, social, job, etc.</a:t>
            </a:r>
          </a:p>
        </p:txBody>
      </p:sp>
      <p:sp>
        <p:nvSpPr>
          <p:cNvPr id="9" name="TextBox 8">
            <a:extLst>
              <a:ext uri="{FF2B5EF4-FFF2-40B4-BE49-F238E27FC236}">
                <a16:creationId xmlns:a16="http://schemas.microsoft.com/office/drawing/2014/main" xmlns="" id="{731962B0-9718-464A-89E8-9E22F3B9A8EA}"/>
              </a:ext>
            </a:extLst>
          </p:cNvPr>
          <p:cNvSpPr txBox="1"/>
          <p:nvPr/>
        </p:nvSpPr>
        <p:spPr>
          <a:xfrm>
            <a:off x="4320538" y="1137928"/>
            <a:ext cx="811744" cy="615553"/>
          </a:xfrm>
          <a:prstGeom prst="rect">
            <a:avLst/>
          </a:prstGeom>
          <a:noFill/>
        </p:spPr>
        <p:txBody>
          <a:bodyPr wrap="square" lIns="0" tIns="0" rIns="0" bIns="0" rtlCol="0">
            <a:spAutoFit/>
          </a:bodyPr>
          <a:lstStyle/>
          <a:p>
            <a:pPr algn="ctr"/>
            <a:r>
              <a:rPr lang="en-GB" sz="2000" dirty="0">
                <a:solidFill>
                  <a:schemeClr val="bg1"/>
                </a:solidFill>
              </a:rPr>
              <a:t>First </a:t>
            </a:r>
          </a:p>
          <a:p>
            <a:pPr algn="ctr"/>
            <a:r>
              <a:rPr lang="en-GB" sz="2000" dirty="0">
                <a:solidFill>
                  <a:schemeClr val="bg1"/>
                </a:solidFill>
              </a:rPr>
              <a:t>glance</a:t>
            </a:r>
          </a:p>
        </p:txBody>
      </p:sp>
      <p:sp>
        <p:nvSpPr>
          <p:cNvPr id="10" name="TextBox 9">
            <a:extLst>
              <a:ext uri="{FF2B5EF4-FFF2-40B4-BE49-F238E27FC236}">
                <a16:creationId xmlns:a16="http://schemas.microsoft.com/office/drawing/2014/main" xmlns="" id="{04DDD66B-AD1F-4725-BB3A-9EDFC1BE45E1}"/>
              </a:ext>
            </a:extLst>
          </p:cNvPr>
          <p:cNvSpPr txBox="1"/>
          <p:nvPr/>
        </p:nvSpPr>
        <p:spPr>
          <a:xfrm>
            <a:off x="4015260" y="5053335"/>
            <a:ext cx="1422302" cy="553998"/>
          </a:xfrm>
          <a:prstGeom prst="rect">
            <a:avLst/>
          </a:prstGeom>
          <a:noFill/>
        </p:spPr>
        <p:txBody>
          <a:bodyPr wrap="square" lIns="0" tIns="0" rIns="0" bIns="0" rtlCol="0">
            <a:spAutoFit/>
          </a:bodyPr>
          <a:lstStyle/>
          <a:p>
            <a:pPr lvl="0" algn="ctr"/>
            <a:r>
              <a:rPr lang="en-GB" sz="3600" b="1" dirty="0">
                <a:solidFill>
                  <a:schemeClr val="bg1"/>
                </a:solidFill>
              </a:rPr>
              <a:t>Values</a:t>
            </a:r>
          </a:p>
        </p:txBody>
      </p:sp>
      <p:pic>
        <p:nvPicPr>
          <p:cNvPr id="12" name="Picture 11" descr="A close up of a sign&#10;&#10;Description generated with very high confidence">
            <a:extLst>
              <a:ext uri="{FF2B5EF4-FFF2-40B4-BE49-F238E27FC236}">
                <a16:creationId xmlns:a16="http://schemas.microsoft.com/office/drawing/2014/main" xmlns="" id="{D5BFE5A0-56A7-4DD9-8FA3-83FC01A8A697}"/>
              </a:ext>
            </a:extLst>
          </p:cNvPr>
          <p:cNvPicPr>
            <a:picLocks noChangeAspect="1"/>
          </p:cNvPicPr>
          <p:nvPr/>
        </p:nvPicPr>
        <p:blipFill>
          <a:blip r:embed="rId8" cstate="print"/>
          <a:stretch>
            <a:fillRect/>
          </a:stretch>
        </p:blipFill>
        <p:spPr>
          <a:xfrm>
            <a:off x="6135985" y="908136"/>
            <a:ext cx="6312556" cy="3677064"/>
          </a:xfrm>
          <a:prstGeom prst="rect">
            <a:avLst/>
          </a:prstGeom>
        </p:spPr>
      </p:pic>
    </p:spTree>
    <p:extLst>
      <p:ext uri="{BB962C8B-B14F-4D97-AF65-F5344CB8AC3E}">
        <p14:creationId xmlns:p14="http://schemas.microsoft.com/office/powerpoint/2010/main" xmlns="" val="25937859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18E296-359F-4E3C-80FA-87A5F41810B8}"/>
              </a:ext>
            </a:extLst>
          </p:cNvPr>
          <p:cNvSpPr>
            <a:spLocks noGrp="1"/>
          </p:cNvSpPr>
          <p:nvPr>
            <p:ph type="title"/>
          </p:nvPr>
        </p:nvSpPr>
        <p:spPr/>
        <p:txBody>
          <a:bodyPr/>
          <a:lstStyle/>
          <a:p>
            <a:pPr algn="ctr"/>
            <a:r>
              <a:rPr lang="en-GB" dirty="0"/>
              <a:t>Two traditional models for personality and communication</a:t>
            </a:r>
          </a:p>
        </p:txBody>
      </p:sp>
      <p:grpSp>
        <p:nvGrpSpPr>
          <p:cNvPr id="11" name="Group 10">
            <a:extLst>
              <a:ext uri="{FF2B5EF4-FFF2-40B4-BE49-F238E27FC236}">
                <a16:creationId xmlns:a16="http://schemas.microsoft.com/office/drawing/2014/main" xmlns="" id="{EB98144A-FFAC-4723-AC3F-33CF34598E8C}"/>
              </a:ext>
            </a:extLst>
          </p:cNvPr>
          <p:cNvGrpSpPr/>
          <p:nvPr/>
        </p:nvGrpSpPr>
        <p:grpSpPr>
          <a:xfrm>
            <a:off x="3381098" y="1942842"/>
            <a:ext cx="2610405" cy="2610367"/>
            <a:chOff x="1332933" y="0"/>
            <a:chExt cx="2610405" cy="2610367"/>
          </a:xfrm>
        </p:grpSpPr>
        <p:sp>
          <p:nvSpPr>
            <p:cNvPr id="12" name="Oval 11">
              <a:extLst>
                <a:ext uri="{FF2B5EF4-FFF2-40B4-BE49-F238E27FC236}">
                  <a16:creationId xmlns:a16="http://schemas.microsoft.com/office/drawing/2014/main" xmlns="" id="{1A8E3ACD-4081-4005-B5C4-3D7963F9B9EB}"/>
                </a:ext>
              </a:extLst>
            </p:cNvPr>
            <p:cNvSpPr/>
            <p:nvPr/>
          </p:nvSpPr>
          <p:spPr>
            <a:xfrm>
              <a:off x="1332933" y="0"/>
              <a:ext cx="2610405" cy="2610367"/>
            </a:xfrm>
            <a:prstGeom prst="ellipse">
              <a:avLst/>
            </a:prstGeom>
            <a:solidFill>
              <a:srgbClr val="00B0F0">
                <a:alpha val="50000"/>
              </a:srgbClr>
            </a:solidFill>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sp>
        <p:sp>
          <p:nvSpPr>
            <p:cNvPr id="13" name="Oval 4">
              <a:extLst>
                <a:ext uri="{FF2B5EF4-FFF2-40B4-BE49-F238E27FC236}">
                  <a16:creationId xmlns:a16="http://schemas.microsoft.com/office/drawing/2014/main" xmlns="" id="{68D9F464-EE70-4FE7-8CF1-E7C37C7EB40D}"/>
                </a:ext>
              </a:extLst>
            </p:cNvPr>
            <p:cNvSpPr txBox="1"/>
            <p:nvPr/>
          </p:nvSpPr>
          <p:spPr>
            <a:xfrm>
              <a:off x="1715218" y="382279"/>
              <a:ext cx="1845835" cy="184580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06680" tIns="106680" rIns="106680" bIns="106680" numCol="1" spcCol="1270" anchor="ctr" anchorCtr="0">
              <a:noAutofit/>
            </a:bodyPr>
            <a:lstStyle/>
            <a:p>
              <a:pPr algn="ctr" defTabSz="1244600">
                <a:lnSpc>
                  <a:spcPct val="90000"/>
                </a:lnSpc>
                <a:spcBef>
                  <a:spcPct val="0"/>
                </a:spcBef>
                <a:spcAft>
                  <a:spcPct val="35000"/>
                </a:spcAft>
              </a:pPr>
              <a:r>
                <a:rPr lang="en-GB" sz="2800" dirty="0"/>
                <a:t>Jungian Models</a:t>
              </a:r>
            </a:p>
            <a:p>
              <a:pPr algn="ctr" defTabSz="1244600">
                <a:lnSpc>
                  <a:spcPct val="90000"/>
                </a:lnSpc>
                <a:spcBef>
                  <a:spcPct val="0"/>
                </a:spcBef>
                <a:spcAft>
                  <a:spcPct val="35000"/>
                </a:spcAft>
              </a:pPr>
              <a:r>
                <a:rPr lang="en-GB" dirty="0"/>
                <a:t>Easy to use but not accurate</a:t>
              </a:r>
            </a:p>
          </p:txBody>
        </p:sp>
      </p:grpSp>
      <p:grpSp>
        <p:nvGrpSpPr>
          <p:cNvPr id="14" name="Group 13">
            <a:extLst>
              <a:ext uri="{FF2B5EF4-FFF2-40B4-BE49-F238E27FC236}">
                <a16:creationId xmlns:a16="http://schemas.microsoft.com/office/drawing/2014/main" xmlns="" id="{202A38F2-7991-48F2-B8C6-5A227043A1DC}"/>
              </a:ext>
            </a:extLst>
          </p:cNvPr>
          <p:cNvGrpSpPr/>
          <p:nvPr/>
        </p:nvGrpSpPr>
        <p:grpSpPr>
          <a:xfrm>
            <a:off x="6200499" y="1942841"/>
            <a:ext cx="2610405" cy="2610367"/>
            <a:chOff x="3980951" y="0"/>
            <a:chExt cx="2610405" cy="2610367"/>
          </a:xfrm>
        </p:grpSpPr>
        <p:sp>
          <p:nvSpPr>
            <p:cNvPr id="15" name="Oval 14">
              <a:extLst>
                <a:ext uri="{FF2B5EF4-FFF2-40B4-BE49-F238E27FC236}">
                  <a16:creationId xmlns:a16="http://schemas.microsoft.com/office/drawing/2014/main" xmlns="" id="{AB9F9077-275F-4C3F-B4EB-2B4DFFAB1B73}"/>
                </a:ext>
              </a:extLst>
            </p:cNvPr>
            <p:cNvSpPr/>
            <p:nvPr/>
          </p:nvSpPr>
          <p:spPr>
            <a:xfrm>
              <a:off x="3980951" y="0"/>
              <a:ext cx="2610405" cy="2610367"/>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16" name="Oval 4">
              <a:extLst>
                <a:ext uri="{FF2B5EF4-FFF2-40B4-BE49-F238E27FC236}">
                  <a16:creationId xmlns:a16="http://schemas.microsoft.com/office/drawing/2014/main" xmlns="" id="{F2C7DDD5-DF78-4A7B-BBA7-EB9A5FD45AD5}"/>
                </a:ext>
              </a:extLst>
            </p:cNvPr>
            <p:cNvSpPr txBox="1"/>
            <p:nvPr/>
          </p:nvSpPr>
          <p:spPr>
            <a:xfrm>
              <a:off x="4363236" y="382279"/>
              <a:ext cx="1845835" cy="184580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06680" tIns="106680" rIns="106680" bIns="106680" numCol="1" spcCol="1270" anchor="ctr" anchorCtr="0">
              <a:noAutofit/>
            </a:bodyPr>
            <a:lstStyle/>
            <a:p>
              <a:pPr algn="ctr" defTabSz="1244600">
                <a:lnSpc>
                  <a:spcPct val="90000"/>
                </a:lnSpc>
                <a:spcBef>
                  <a:spcPct val="0"/>
                </a:spcBef>
                <a:spcAft>
                  <a:spcPct val="35000"/>
                </a:spcAft>
              </a:pPr>
              <a:r>
                <a:rPr lang="en-GB" sz="2800" dirty="0"/>
                <a:t>Lexicon Hypothesis</a:t>
              </a:r>
            </a:p>
            <a:p>
              <a:pPr algn="ctr" defTabSz="1244600">
                <a:lnSpc>
                  <a:spcPct val="90000"/>
                </a:lnSpc>
                <a:spcBef>
                  <a:spcPct val="0"/>
                </a:spcBef>
                <a:spcAft>
                  <a:spcPct val="35000"/>
                </a:spcAft>
              </a:pPr>
              <a:r>
                <a:rPr lang="en-GB" sz="1500" dirty="0"/>
                <a:t>Difficult to use but very accurate</a:t>
              </a:r>
            </a:p>
          </p:txBody>
        </p:sp>
      </p:grpSp>
      <p:grpSp>
        <p:nvGrpSpPr>
          <p:cNvPr id="17" name="Group 16">
            <a:extLst>
              <a:ext uri="{FF2B5EF4-FFF2-40B4-BE49-F238E27FC236}">
                <a16:creationId xmlns:a16="http://schemas.microsoft.com/office/drawing/2014/main" xmlns="" id="{D6E97D81-87F6-4B44-A97D-C529A86930C1}"/>
              </a:ext>
            </a:extLst>
          </p:cNvPr>
          <p:cNvGrpSpPr/>
          <p:nvPr/>
        </p:nvGrpSpPr>
        <p:grpSpPr>
          <a:xfrm>
            <a:off x="4790799" y="3443114"/>
            <a:ext cx="2610405" cy="2610367"/>
            <a:chOff x="2638158" y="1740970"/>
            <a:chExt cx="2610405" cy="2610367"/>
          </a:xfrm>
        </p:grpSpPr>
        <p:sp>
          <p:nvSpPr>
            <p:cNvPr id="18" name="Oval 17">
              <a:extLst>
                <a:ext uri="{FF2B5EF4-FFF2-40B4-BE49-F238E27FC236}">
                  <a16:creationId xmlns:a16="http://schemas.microsoft.com/office/drawing/2014/main" xmlns="" id="{495DC933-5271-4CCD-A502-73934671D551}"/>
                </a:ext>
              </a:extLst>
            </p:cNvPr>
            <p:cNvSpPr/>
            <p:nvPr/>
          </p:nvSpPr>
          <p:spPr>
            <a:xfrm>
              <a:off x="2638158" y="1740970"/>
              <a:ext cx="2610405" cy="2610367"/>
            </a:xfrm>
            <a:prstGeom prst="ellipse">
              <a:avLst/>
            </a:prstGeom>
            <a:solidFill>
              <a:srgbClr val="FF0000">
                <a:alpha val="50000"/>
              </a:srgbClr>
            </a:solidFill>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sp>
        <p:sp>
          <p:nvSpPr>
            <p:cNvPr id="19" name="Oval 4">
              <a:extLst>
                <a:ext uri="{FF2B5EF4-FFF2-40B4-BE49-F238E27FC236}">
                  <a16:creationId xmlns:a16="http://schemas.microsoft.com/office/drawing/2014/main" xmlns="" id="{6BEAD8C5-5D43-4374-8758-C6FDA159655C}"/>
                </a:ext>
              </a:extLst>
            </p:cNvPr>
            <p:cNvSpPr txBox="1"/>
            <p:nvPr/>
          </p:nvSpPr>
          <p:spPr>
            <a:xfrm>
              <a:off x="3020443" y="2123249"/>
              <a:ext cx="1845835" cy="184580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06680" tIns="106680" rIns="106680" bIns="106680" numCol="1" spcCol="1270" anchor="ctr" anchorCtr="0">
              <a:noAutofit/>
            </a:bodyPr>
            <a:lstStyle/>
            <a:p>
              <a:pPr algn="ctr" defTabSz="1244600">
                <a:lnSpc>
                  <a:spcPct val="90000"/>
                </a:lnSpc>
                <a:spcBef>
                  <a:spcPct val="0"/>
                </a:spcBef>
                <a:spcAft>
                  <a:spcPct val="35000"/>
                </a:spcAft>
              </a:pPr>
              <a:r>
                <a:rPr lang="en-GB" sz="2800" dirty="0"/>
                <a:t>Inner Ape</a:t>
              </a:r>
            </a:p>
            <a:p>
              <a:pPr algn="ctr" defTabSz="1244600">
                <a:lnSpc>
                  <a:spcPct val="90000"/>
                </a:lnSpc>
                <a:spcBef>
                  <a:spcPct val="0"/>
                </a:spcBef>
                <a:spcAft>
                  <a:spcPct val="35000"/>
                </a:spcAft>
              </a:pPr>
              <a:r>
                <a:rPr lang="en-GB" dirty="0"/>
                <a:t>Uses lexicon hypothesis but as easy as Jungian models</a:t>
              </a:r>
            </a:p>
          </p:txBody>
        </p:sp>
      </p:grpSp>
    </p:spTree>
    <p:extLst>
      <p:ext uri="{BB962C8B-B14F-4D97-AF65-F5344CB8AC3E}">
        <p14:creationId xmlns:p14="http://schemas.microsoft.com/office/powerpoint/2010/main" xmlns="" val="225571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2E52BB-E496-4990-BE19-BE7D8AFE04C9}"/>
              </a:ext>
            </a:extLst>
          </p:cNvPr>
          <p:cNvSpPr>
            <a:spLocks noGrp="1"/>
          </p:cNvSpPr>
          <p:nvPr>
            <p:ph type="title"/>
          </p:nvPr>
        </p:nvSpPr>
        <p:spPr>
          <a:xfrm>
            <a:off x="1941400" y="643467"/>
            <a:ext cx="8408193" cy="744836"/>
          </a:xfrm>
        </p:spPr>
        <p:txBody>
          <a:bodyPr vert="horz" lIns="91440" tIns="45720" rIns="91440" bIns="45720" rtlCol="0" anchor="t">
            <a:normAutofit/>
          </a:bodyPr>
          <a:lstStyle/>
          <a:p>
            <a:pPr algn="ctr">
              <a:spcAft>
                <a:spcPts val="1000"/>
              </a:spcAft>
              <a:tabLst>
                <a:tab pos="2419350" algn="l"/>
                <a:tab pos="2865755" algn="ctr"/>
              </a:tabLst>
            </a:pPr>
            <a:r>
              <a:rPr lang="en-US" sz="2800" dirty="0"/>
              <a:t>The 4 ‘Prime Ape’ styles</a:t>
            </a:r>
          </a:p>
        </p:txBody>
      </p:sp>
      <p:pic>
        <p:nvPicPr>
          <p:cNvPr id="4" name="Picture 3" descr="A close up of a sign&#10;&#10;Description generated with very high confidence">
            <a:extLst>
              <a:ext uri="{FF2B5EF4-FFF2-40B4-BE49-F238E27FC236}">
                <a16:creationId xmlns:a16="http://schemas.microsoft.com/office/drawing/2014/main" xmlns="" id="{1DEC5BF7-2432-4E2C-8123-7458351CF09B}"/>
              </a:ext>
            </a:extLst>
          </p:cNvPr>
          <p:cNvPicPr>
            <a:picLocks noChangeAspect="1"/>
          </p:cNvPicPr>
          <p:nvPr/>
        </p:nvPicPr>
        <p:blipFill>
          <a:blip r:embed="rId3" cstate="print"/>
          <a:stretch>
            <a:fillRect/>
          </a:stretch>
        </p:blipFill>
        <p:spPr>
          <a:xfrm>
            <a:off x="2523168" y="1907076"/>
            <a:ext cx="7145665" cy="4162351"/>
          </a:xfrm>
          <a:prstGeom prst="rect">
            <a:avLst/>
          </a:prstGeom>
        </p:spPr>
      </p:pic>
      <p:pic>
        <p:nvPicPr>
          <p:cNvPr id="3" name="Picture 2">
            <a:extLst>
              <a:ext uri="{FF2B5EF4-FFF2-40B4-BE49-F238E27FC236}">
                <a16:creationId xmlns:a16="http://schemas.microsoft.com/office/drawing/2014/main" xmlns="" id="{97EF4C6D-B1E1-4665-8E17-12B897FEDE13}"/>
              </a:ext>
            </a:extLst>
          </p:cNvPr>
          <p:cNvPicPr>
            <a:picLocks noChangeAspect="1"/>
          </p:cNvPicPr>
          <p:nvPr/>
        </p:nvPicPr>
        <p:blipFill>
          <a:blip r:embed="rId4" cstate="print"/>
          <a:stretch>
            <a:fillRect/>
          </a:stretch>
        </p:blipFill>
        <p:spPr>
          <a:xfrm>
            <a:off x="4332233" y="2806262"/>
            <a:ext cx="3592567" cy="2679838"/>
          </a:xfrm>
          <a:prstGeom prst="rect">
            <a:avLst/>
          </a:prstGeom>
        </p:spPr>
      </p:pic>
    </p:spTree>
    <p:extLst>
      <p:ext uri="{BB962C8B-B14F-4D97-AF65-F5344CB8AC3E}">
        <p14:creationId xmlns:p14="http://schemas.microsoft.com/office/powerpoint/2010/main" xmlns="" val="38055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63B68B-9D68-4BF1-93B9-99CE43EF2C76}"/>
              </a:ext>
            </a:extLst>
          </p:cNvPr>
          <p:cNvSpPr>
            <a:spLocks noGrp="1"/>
          </p:cNvSpPr>
          <p:nvPr>
            <p:ph type="title"/>
          </p:nvPr>
        </p:nvSpPr>
        <p:spPr>
          <a:xfrm>
            <a:off x="2032001" y="609600"/>
            <a:ext cx="6447501" cy="1320800"/>
          </a:xfrm>
        </p:spPr>
        <p:txBody>
          <a:bodyPr vert="horz" lIns="91440" tIns="45720" rIns="91440" bIns="45720" rtlCol="0" anchor="t">
            <a:normAutofit/>
          </a:bodyPr>
          <a:lstStyle/>
          <a:p>
            <a:r>
              <a:rPr lang="en-US" dirty="0">
                <a:solidFill>
                  <a:srgbClr val="648A4A"/>
                </a:solidFill>
                <a:cs typeface="Calibri" panose="020F0502020204030204" pitchFamily="34" charset="0"/>
              </a:rPr>
              <a:t>The Friendly Ape</a:t>
            </a:r>
          </a:p>
        </p:txBody>
      </p:sp>
      <p:pic>
        <p:nvPicPr>
          <p:cNvPr id="31" name="Picture 30" descr="A close up of a sign&#10;&#10;Description generated with very high confidence">
            <a:extLst>
              <a:ext uri="{FF2B5EF4-FFF2-40B4-BE49-F238E27FC236}">
                <a16:creationId xmlns:a16="http://schemas.microsoft.com/office/drawing/2014/main" xmlns="" id="{D0015C5D-A8BB-4651-86C9-E80DCA02723A}"/>
              </a:ext>
            </a:extLst>
          </p:cNvPr>
          <p:cNvPicPr>
            <a:picLocks noChangeAspect="1"/>
          </p:cNvPicPr>
          <p:nvPr/>
        </p:nvPicPr>
        <p:blipFill>
          <a:blip r:embed="rId3" cstate="print"/>
          <a:stretch>
            <a:fillRect/>
          </a:stretch>
        </p:blipFill>
        <p:spPr>
          <a:xfrm>
            <a:off x="2137105" y="2159332"/>
            <a:ext cx="2186980" cy="2219621"/>
          </a:xfrm>
          <a:prstGeom prst="rect">
            <a:avLst/>
          </a:prstGeom>
        </p:spPr>
      </p:pic>
      <p:sp>
        <p:nvSpPr>
          <p:cNvPr id="8" name="Content Placeholder 7">
            <a:extLst>
              <a:ext uri="{FF2B5EF4-FFF2-40B4-BE49-F238E27FC236}">
                <a16:creationId xmlns:a16="http://schemas.microsoft.com/office/drawing/2014/main" xmlns="" id="{98A7543C-7F16-4B93-A95B-FE6871E73966}"/>
              </a:ext>
            </a:extLst>
          </p:cNvPr>
          <p:cNvSpPr>
            <a:spLocks noGrp="1"/>
          </p:cNvSpPr>
          <p:nvPr>
            <p:ph sz="half" idx="1"/>
          </p:nvPr>
        </p:nvSpPr>
        <p:spPr>
          <a:xfrm>
            <a:off x="5147568" y="2140393"/>
            <a:ext cx="5950492" cy="3880773"/>
          </a:xfrm>
        </p:spPr>
        <p:txBody>
          <a:bodyPr vert="horz" lIns="91440" tIns="45720" rIns="91440" bIns="45720" rtlCol="0">
            <a:normAutofit/>
          </a:bodyPr>
          <a:lstStyle/>
          <a:p>
            <a:r>
              <a:rPr lang="en-US" sz="2800" dirty="0">
                <a:cs typeface="Calibri" panose="020F0502020204030204" pitchFamily="34" charset="0"/>
              </a:rPr>
              <a:t>Values</a:t>
            </a:r>
          </a:p>
          <a:p>
            <a:r>
              <a:rPr lang="en-US" sz="2800" dirty="0">
                <a:cs typeface="Calibri" panose="020F0502020204030204" pitchFamily="34" charset="0"/>
              </a:rPr>
              <a:t>Dislikes</a:t>
            </a:r>
          </a:p>
          <a:p>
            <a:r>
              <a:rPr lang="en-US" sz="2800" dirty="0">
                <a:cs typeface="Calibri" panose="020F0502020204030204" pitchFamily="34" charset="0"/>
              </a:rPr>
              <a:t>Communicates</a:t>
            </a:r>
          </a:p>
          <a:p>
            <a:r>
              <a:rPr lang="en-US" sz="2800" dirty="0">
                <a:cs typeface="Calibri" panose="020F0502020204030204" pitchFamily="34" charset="0"/>
              </a:rPr>
              <a:t>When communicating with them…</a:t>
            </a:r>
          </a:p>
          <a:p>
            <a:r>
              <a:rPr lang="en-US" sz="2800" dirty="0">
                <a:cs typeface="Calibri" panose="020F0502020204030204" pitchFamily="34" charset="0"/>
              </a:rPr>
              <a:t>Recognise them by…</a:t>
            </a:r>
          </a:p>
        </p:txBody>
      </p:sp>
      <p:sp>
        <p:nvSpPr>
          <p:cNvPr id="6" name="Footer Placeholder 2">
            <a:extLst>
              <a:ext uri="{FF2B5EF4-FFF2-40B4-BE49-F238E27FC236}">
                <a16:creationId xmlns:a16="http://schemas.microsoft.com/office/drawing/2014/main" xmlns="" id="{481E0453-F025-4E12-BE45-1AB47D61D9A8}"/>
              </a:ext>
            </a:extLst>
          </p:cNvPr>
          <p:cNvSpPr txBox="1">
            <a:spLocks/>
          </p:cNvSpPr>
          <p:nvPr/>
        </p:nvSpPr>
        <p:spPr>
          <a:xfrm>
            <a:off x="4633256" y="5785592"/>
            <a:ext cx="2539396" cy="352336"/>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lnSpc>
                <a:spcPct val="90000"/>
              </a:lnSpc>
              <a:spcAft>
                <a:spcPts val="600"/>
              </a:spcAft>
            </a:pPr>
            <a:r>
              <a:rPr lang="en-US"/>
              <a:t>Powered by www.DaVincisWorkshop.co.uk</a:t>
            </a:r>
            <a:endParaRPr lang="en-US" dirty="0"/>
          </a:p>
        </p:txBody>
      </p:sp>
    </p:spTree>
    <p:extLst>
      <p:ext uri="{BB962C8B-B14F-4D97-AF65-F5344CB8AC3E}">
        <p14:creationId xmlns:p14="http://schemas.microsoft.com/office/powerpoint/2010/main" xmlns="" val="1706655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xmlns="" id="{6E414CD8-ED5D-4182-BAFF-5086E211E2F3}"/>
              </a:ext>
            </a:extLst>
          </p:cNvPr>
          <p:cNvSpPr>
            <a:spLocks noGrp="1"/>
          </p:cNvSpPr>
          <p:nvPr>
            <p:ph type="ftr" sz="quarter" idx="11"/>
          </p:nvPr>
        </p:nvSpPr>
        <p:spPr>
          <a:xfrm>
            <a:off x="4633256" y="5785592"/>
            <a:ext cx="2539396" cy="352336"/>
          </a:xfrm>
        </p:spPr>
        <p:txBody>
          <a:bodyPr vert="horz" lIns="91440" tIns="45720" rIns="91440" bIns="45720" rtlCol="0" anchor="ctr">
            <a:normAutofit/>
          </a:bodyPr>
          <a:lstStyle/>
          <a:p>
            <a:pPr algn="ctr" defTabSz="914400">
              <a:lnSpc>
                <a:spcPct val="90000"/>
              </a:lnSpc>
              <a:spcAft>
                <a:spcPts val="600"/>
              </a:spcAft>
            </a:pPr>
            <a:r>
              <a:rPr lang="en-US" kern="1200" dirty="0">
                <a:solidFill>
                  <a:schemeClr val="tx1">
                    <a:tint val="75000"/>
                  </a:schemeClr>
                </a:solidFill>
                <a:latin typeface="+mn-lt"/>
                <a:ea typeface="+mn-ea"/>
                <a:cs typeface="+mn-cs"/>
              </a:rPr>
              <a:t>Powered by www.DaVincisWorkshop.co.uk</a:t>
            </a:r>
          </a:p>
        </p:txBody>
      </p:sp>
      <p:sp>
        <p:nvSpPr>
          <p:cNvPr id="2" name="Title 1">
            <a:extLst>
              <a:ext uri="{FF2B5EF4-FFF2-40B4-BE49-F238E27FC236}">
                <a16:creationId xmlns:a16="http://schemas.microsoft.com/office/drawing/2014/main" xmlns="" id="{DB2E52BB-E496-4990-BE19-BE7D8AFE04C9}"/>
              </a:ext>
            </a:extLst>
          </p:cNvPr>
          <p:cNvSpPr>
            <a:spLocks noGrp="1"/>
          </p:cNvSpPr>
          <p:nvPr>
            <p:ph type="title" idx="4294967295"/>
          </p:nvPr>
        </p:nvSpPr>
        <p:spPr>
          <a:xfrm>
            <a:off x="699129" y="3429000"/>
            <a:ext cx="5203825" cy="1303338"/>
          </a:xfrm>
        </p:spPr>
        <p:txBody>
          <a:bodyPr vert="horz" lIns="91440" tIns="45720" rIns="91440" bIns="45720" rtlCol="0" anchor="ctr">
            <a:normAutofit/>
          </a:bodyPr>
          <a:lstStyle/>
          <a:p>
            <a:pPr>
              <a:spcAft>
                <a:spcPts val="1000"/>
              </a:spcAft>
              <a:tabLst>
                <a:tab pos="2419350" algn="l"/>
                <a:tab pos="2865755" algn="ctr"/>
              </a:tabLst>
            </a:pPr>
            <a:r>
              <a:rPr lang="en-US" sz="2900" dirty="0"/>
              <a:t>The psychology of attraction and repulsion in business</a:t>
            </a:r>
          </a:p>
        </p:txBody>
      </p:sp>
      <p:pic>
        <p:nvPicPr>
          <p:cNvPr id="6" name="Picture 5">
            <a:extLst>
              <a:ext uri="{FF2B5EF4-FFF2-40B4-BE49-F238E27FC236}">
                <a16:creationId xmlns:a16="http://schemas.microsoft.com/office/drawing/2014/main" xmlns="" id="{8B88AF02-E7EC-4E79-B247-AB759E6EA381}"/>
              </a:ext>
            </a:extLst>
          </p:cNvPr>
          <p:cNvPicPr>
            <a:picLocks noChangeAspect="1"/>
          </p:cNvPicPr>
          <p:nvPr/>
        </p:nvPicPr>
        <p:blipFill rotWithShape="1">
          <a:blip r:embed="rId3" cstate="print"/>
          <a:srcRect l="6212" r="14805" b="2"/>
          <a:stretch/>
        </p:blipFill>
        <p:spPr>
          <a:xfrm>
            <a:off x="4381500" y="487517"/>
            <a:ext cx="7111371" cy="5064436"/>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
        <p:nvSpPr>
          <p:cNvPr id="3" name="TextBox 2">
            <a:extLst>
              <a:ext uri="{FF2B5EF4-FFF2-40B4-BE49-F238E27FC236}">
                <a16:creationId xmlns:a16="http://schemas.microsoft.com/office/drawing/2014/main" xmlns="" id="{91AB9DEE-D910-44FC-AC31-474E0842759A}"/>
              </a:ext>
            </a:extLst>
          </p:cNvPr>
          <p:cNvSpPr txBox="1"/>
          <p:nvPr/>
        </p:nvSpPr>
        <p:spPr>
          <a:xfrm>
            <a:off x="699129" y="2347775"/>
            <a:ext cx="3187071" cy="646331"/>
          </a:xfrm>
          <a:prstGeom prst="rect">
            <a:avLst/>
          </a:prstGeom>
          <a:noFill/>
        </p:spPr>
        <p:txBody>
          <a:bodyPr wrap="square" rtlCol="0">
            <a:spAutoFit/>
          </a:bodyPr>
          <a:lstStyle/>
          <a:p>
            <a:r>
              <a:rPr lang="en-GB" sz="3600" dirty="0">
                <a:solidFill>
                  <a:srgbClr val="C00000"/>
                </a:solidFill>
                <a:latin typeface="+mj-lt"/>
                <a:ea typeface="+mj-ea"/>
                <a:cs typeface="+mj-cs"/>
              </a:rPr>
              <a:t>The Inner Ape</a:t>
            </a:r>
          </a:p>
        </p:txBody>
      </p:sp>
    </p:spTree>
    <p:extLst>
      <p:ext uri="{BB962C8B-B14F-4D97-AF65-F5344CB8AC3E}">
        <p14:creationId xmlns:p14="http://schemas.microsoft.com/office/powerpoint/2010/main" xmlns="" val="793166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63B68B-9D68-4BF1-93B9-99CE43EF2C76}"/>
              </a:ext>
            </a:extLst>
          </p:cNvPr>
          <p:cNvSpPr>
            <a:spLocks noGrp="1"/>
          </p:cNvSpPr>
          <p:nvPr>
            <p:ph type="title" idx="4294967295"/>
          </p:nvPr>
        </p:nvSpPr>
        <p:spPr>
          <a:xfrm>
            <a:off x="1102291" y="812895"/>
            <a:ext cx="4537075" cy="3759200"/>
          </a:xfrm>
        </p:spPr>
        <p:txBody>
          <a:bodyPr>
            <a:normAutofit/>
          </a:bodyPr>
          <a:lstStyle/>
          <a:p>
            <a:pPr algn="ctr">
              <a:lnSpc>
                <a:spcPct val="100000"/>
              </a:lnSpc>
            </a:pPr>
            <a:r>
              <a:rPr lang="en-GB" sz="4000" dirty="0">
                <a:solidFill>
                  <a:srgbClr val="92D050"/>
                </a:solidFill>
                <a:latin typeface="+mn-lt"/>
                <a:cs typeface="Calibri" panose="020F0502020204030204" pitchFamily="34" charset="0"/>
              </a:rPr>
              <a:t>The Friendly Ape</a:t>
            </a:r>
            <a:r>
              <a:rPr lang="en-GB" dirty="0">
                <a:solidFill>
                  <a:srgbClr val="00B050"/>
                </a:solidFill>
                <a:latin typeface="+mn-lt"/>
              </a:rPr>
              <a:t/>
            </a:r>
            <a:br>
              <a:rPr lang="en-GB" dirty="0">
                <a:solidFill>
                  <a:srgbClr val="00B050"/>
                </a:solidFill>
                <a:latin typeface="+mn-lt"/>
              </a:rPr>
            </a:br>
            <a:r>
              <a:rPr lang="en-GB" dirty="0">
                <a:solidFill>
                  <a:srgbClr val="00B050"/>
                </a:solidFill>
                <a:latin typeface="+mn-lt"/>
              </a:rPr>
              <a:t/>
            </a:r>
            <a:br>
              <a:rPr lang="en-GB" dirty="0">
                <a:solidFill>
                  <a:srgbClr val="00B050"/>
                </a:solidFill>
                <a:latin typeface="+mn-lt"/>
              </a:rPr>
            </a:br>
            <a:r>
              <a:rPr lang="en-GB" dirty="0">
                <a:latin typeface="+mn-lt"/>
              </a:rPr>
              <a:t/>
            </a:r>
            <a:br>
              <a:rPr lang="en-GB" dirty="0">
                <a:latin typeface="+mn-lt"/>
              </a:rPr>
            </a:br>
            <a:r>
              <a:rPr lang="en-GB" i="1" dirty="0">
                <a:latin typeface="+mn-lt"/>
              </a:rPr>
              <a:t> - Possibly the most important person in your life</a:t>
            </a:r>
          </a:p>
        </p:txBody>
      </p:sp>
      <p:pic>
        <p:nvPicPr>
          <p:cNvPr id="7" name="Picture 6">
            <a:extLst>
              <a:ext uri="{FF2B5EF4-FFF2-40B4-BE49-F238E27FC236}">
                <a16:creationId xmlns:a16="http://schemas.microsoft.com/office/drawing/2014/main" xmlns="" id="{6D388EF1-DA5A-42C3-B92A-7419F98EB601}"/>
              </a:ext>
            </a:extLst>
          </p:cNvPr>
          <p:cNvPicPr>
            <a:picLocks noChangeAspect="1"/>
          </p:cNvPicPr>
          <p:nvPr/>
        </p:nvPicPr>
        <p:blipFill>
          <a:blip r:embed="rId3" cstate="print"/>
          <a:stretch>
            <a:fillRect/>
          </a:stretch>
        </p:blipFill>
        <p:spPr>
          <a:xfrm>
            <a:off x="7273945" y="87682"/>
            <a:ext cx="3466476" cy="5987441"/>
          </a:xfrm>
          <a:prstGeom prst="rect">
            <a:avLst/>
          </a:prstGeom>
          <a:ln>
            <a:noFill/>
          </a:ln>
          <a:effectLst>
            <a:outerShdw blurRad="292100" dist="139700" dir="2700000" algn="tl" rotWithShape="0">
              <a:srgbClr val="333333">
                <a:alpha val="65000"/>
              </a:srgbClr>
            </a:outerShdw>
          </a:effectLst>
        </p:spPr>
      </p:pic>
      <p:sp>
        <p:nvSpPr>
          <p:cNvPr id="4" name="Footer Placeholder 2">
            <a:extLst>
              <a:ext uri="{FF2B5EF4-FFF2-40B4-BE49-F238E27FC236}">
                <a16:creationId xmlns:a16="http://schemas.microsoft.com/office/drawing/2014/main" xmlns="" id="{F2FF332B-E9AD-4A6D-8694-4AAFEC73856C}"/>
              </a:ext>
            </a:extLst>
          </p:cNvPr>
          <p:cNvSpPr>
            <a:spLocks noGrp="1"/>
          </p:cNvSpPr>
          <p:nvPr>
            <p:ph type="ftr" sz="quarter" idx="11"/>
          </p:nvPr>
        </p:nvSpPr>
        <p:spPr>
          <a:xfrm>
            <a:off x="4633256" y="5785592"/>
            <a:ext cx="2539396" cy="352336"/>
          </a:xfrm>
        </p:spPr>
        <p:txBody>
          <a:bodyPr vert="horz" lIns="91440" tIns="45720" rIns="91440" bIns="45720" rtlCol="0" anchor="ctr">
            <a:normAutofit/>
          </a:bodyPr>
          <a:lstStyle/>
          <a:p>
            <a:pPr algn="ctr" defTabSz="914400">
              <a:lnSpc>
                <a:spcPct val="90000"/>
              </a:lnSpc>
              <a:spcAft>
                <a:spcPts val="600"/>
              </a:spcAft>
            </a:pPr>
            <a:r>
              <a:rPr lang="en-US" kern="1200" dirty="0">
                <a:solidFill>
                  <a:schemeClr val="tx1">
                    <a:tint val="75000"/>
                  </a:schemeClr>
                </a:solidFill>
                <a:latin typeface="+mn-lt"/>
                <a:ea typeface="+mn-ea"/>
                <a:cs typeface="+mn-cs"/>
              </a:rPr>
              <a:t>Powered by www.DaVincisWorkshop.co.uk</a:t>
            </a:r>
          </a:p>
        </p:txBody>
      </p:sp>
    </p:spTree>
    <p:extLst>
      <p:ext uri="{BB962C8B-B14F-4D97-AF65-F5344CB8AC3E}">
        <p14:creationId xmlns:p14="http://schemas.microsoft.com/office/powerpoint/2010/main" xmlns="" val="3814178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63B68B-9D68-4BF1-93B9-99CE43EF2C76}"/>
              </a:ext>
            </a:extLst>
          </p:cNvPr>
          <p:cNvSpPr>
            <a:spLocks noGrp="1"/>
          </p:cNvSpPr>
          <p:nvPr>
            <p:ph type="title"/>
          </p:nvPr>
        </p:nvSpPr>
        <p:spPr>
          <a:xfrm>
            <a:off x="2032001" y="609600"/>
            <a:ext cx="6447501" cy="1320800"/>
          </a:xfrm>
        </p:spPr>
        <p:txBody>
          <a:bodyPr vert="horz" lIns="91440" tIns="45720" rIns="91440" bIns="45720" rtlCol="0" anchor="t">
            <a:normAutofit/>
          </a:bodyPr>
          <a:lstStyle/>
          <a:p>
            <a:r>
              <a:rPr lang="en-US" dirty="0">
                <a:solidFill>
                  <a:srgbClr val="FF0000"/>
                </a:solidFill>
                <a:cs typeface="Calibri" panose="020F0502020204030204" pitchFamily="34" charset="0"/>
              </a:rPr>
              <a:t>The Challenger Ape</a:t>
            </a:r>
          </a:p>
        </p:txBody>
      </p:sp>
      <p:pic>
        <p:nvPicPr>
          <p:cNvPr id="3" name="Picture 2" descr="A close up of a sign&#10;&#10;Description generated with very high confidence">
            <a:extLst>
              <a:ext uri="{FF2B5EF4-FFF2-40B4-BE49-F238E27FC236}">
                <a16:creationId xmlns:a16="http://schemas.microsoft.com/office/drawing/2014/main" xmlns="" id="{85CFF762-BE66-4BE5-9ADE-89F2D36362A6}"/>
              </a:ext>
            </a:extLst>
          </p:cNvPr>
          <p:cNvPicPr>
            <a:picLocks noChangeAspect="1"/>
          </p:cNvPicPr>
          <p:nvPr/>
        </p:nvPicPr>
        <p:blipFill>
          <a:blip r:embed="rId3" cstate="print"/>
          <a:stretch>
            <a:fillRect/>
          </a:stretch>
        </p:blipFill>
        <p:spPr>
          <a:xfrm>
            <a:off x="2137105" y="2159332"/>
            <a:ext cx="2186980" cy="2219621"/>
          </a:xfrm>
          <a:prstGeom prst="rect">
            <a:avLst/>
          </a:prstGeom>
        </p:spPr>
      </p:pic>
      <p:sp>
        <p:nvSpPr>
          <p:cNvPr id="19" name="Content Placeholder 7">
            <a:extLst>
              <a:ext uri="{FF2B5EF4-FFF2-40B4-BE49-F238E27FC236}">
                <a16:creationId xmlns:a16="http://schemas.microsoft.com/office/drawing/2014/main" xmlns="" id="{4B828E0B-DA35-4680-B9FA-0364F43B1A1B}"/>
              </a:ext>
            </a:extLst>
          </p:cNvPr>
          <p:cNvSpPr>
            <a:spLocks noGrp="1"/>
          </p:cNvSpPr>
          <p:nvPr>
            <p:ph sz="half" idx="1"/>
          </p:nvPr>
        </p:nvSpPr>
        <p:spPr>
          <a:xfrm>
            <a:off x="5147568" y="2140393"/>
            <a:ext cx="5950492" cy="3880773"/>
          </a:xfrm>
        </p:spPr>
        <p:txBody>
          <a:bodyPr vert="horz" lIns="91440" tIns="45720" rIns="91440" bIns="45720" rtlCol="0">
            <a:normAutofit/>
          </a:bodyPr>
          <a:lstStyle/>
          <a:p>
            <a:r>
              <a:rPr lang="en-US" sz="2800" dirty="0">
                <a:cs typeface="Calibri" panose="020F0502020204030204" pitchFamily="34" charset="0"/>
              </a:rPr>
              <a:t>Values</a:t>
            </a:r>
          </a:p>
          <a:p>
            <a:r>
              <a:rPr lang="en-US" sz="2800" dirty="0">
                <a:cs typeface="Calibri" panose="020F0502020204030204" pitchFamily="34" charset="0"/>
              </a:rPr>
              <a:t>Dislikes</a:t>
            </a:r>
          </a:p>
          <a:p>
            <a:r>
              <a:rPr lang="en-US" sz="2800" dirty="0">
                <a:cs typeface="Calibri" panose="020F0502020204030204" pitchFamily="34" charset="0"/>
              </a:rPr>
              <a:t>Communicates</a:t>
            </a:r>
          </a:p>
          <a:p>
            <a:r>
              <a:rPr lang="en-US" sz="2800" dirty="0">
                <a:cs typeface="Calibri" panose="020F0502020204030204" pitchFamily="34" charset="0"/>
              </a:rPr>
              <a:t>When communicating with them…</a:t>
            </a:r>
          </a:p>
          <a:p>
            <a:r>
              <a:rPr lang="en-US" sz="2800" dirty="0">
                <a:cs typeface="Calibri" panose="020F0502020204030204" pitchFamily="34" charset="0"/>
              </a:rPr>
              <a:t>Recognise them by…</a:t>
            </a:r>
          </a:p>
        </p:txBody>
      </p:sp>
      <p:sp>
        <p:nvSpPr>
          <p:cNvPr id="7" name="Footer Placeholder 2">
            <a:extLst>
              <a:ext uri="{FF2B5EF4-FFF2-40B4-BE49-F238E27FC236}">
                <a16:creationId xmlns:a16="http://schemas.microsoft.com/office/drawing/2014/main" xmlns="" id="{BEE8DFC0-E859-4582-AB3C-B515665AC682}"/>
              </a:ext>
            </a:extLst>
          </p:cNvPr>
          <p:cNvSpPr txBox="1">
            <a:spLocks/>
          </p:cNvSpPr>
          <p:nvPr/>
        </p:nvSpPr>
        <p:spPr>
          <a:xfrm>
            <a:off x="4633256" y="5785592"/>
            <a:ext cx="2539396" cy="352336"/>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lnSpc>
                <a:spcPct val="90000"/>
              </a:lnSpc>
              <a:spcAft>
                <a:spcPts val="600"/>
              </a:spcAft>
            </a:pPr>
            <a:r>
              <a:rPr lang="en-US"/>
              <a:t>Powered by www.DaVincisWorkshop.co.uk</a:t>
            </a:r>
            <a:endParaRPr lang="en-US" dirty="0"/>
          </a:p>
        </p:txBody>
      </p:sp>
    </p:spTree>
    <p:extLst>
      <p:ext uri="{BB962C8B-B14F-4D97-AF65-F5344CB8AC3E}">
        <p14:creationId xmlns:p14="http://schemas.microsoft.com/office/powerpoint/2010/main" xmlns="" val="4095753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xmlns="" id="{390BD2E4-106E-4D39-993C-0C0B034DCA0C}"/>
              </a:ext>
            </a:extLst>
          </p:cNvPr>
          <p:cNvSpPr>
            <a:spLocks noGrp="1"/>
          </p:cNvSpPr>
          <p:nvPr>
            <p:ph type="ftr" sz="quarter" idx="11"/>
          </p:nvPr>
        </p:nvSpPr>
        <p:spPr>
          <a:xfrm>
            <a:off x="4633256" y="5785592"/>
            <a:ext cx="2539396" cy="352336"/>
          </a:xfrm>
        </p:spPr>
        <p:txBody>
          <a:bodyPr vert="horz" lIns="91440" tIns="45720" rIns="91440" bIns="45720" rtlCol="0" anchor="ctr">
            <a:normAutofit/>
          </a:bodyPr>
          <a:lstStyle/>
          <a:p>
            <a:pPr algn="ctr" defTabSz="914400">
              <a:lnSpc>
                <a:spcPct val="90000"/>
              </a:lnSpc>
              <a:spcAft>
                <a:spcPts val="600"/>
              </a:spcAft>
            </a:pPr>
            <a:r>
              <a:rPr lang="en-US" kern="1200" dirty="0">
                <a:solidFill>
                  <a:schemeClr val="tx1">
                    <a:tint val="75000"/>
                  </a:schemeClr>
                </a:solidFill>
                <a:latin typeface="+mn-lt"/>
                <a:ea typeface="+mn-ea"/>
                <a:cs typeface="+mn-cs"/>
              </a:rPr>
              <a:t>Powered by www.DaVincisWorkshop.co.uk</a:t>
            </a:r>
          </a:p>
        </p:txBody>
      </p:sp>
      <p:sp>
        <p:nvSpPr>
          <p:cNvPr id="2" name="Title 1">
            <a:extLst>
              <a:ext uri="{FF2B5EF4-FFF2-40B4-BE49-F238E27FC236}">
                <a16:creationId xmlns:a16="http://schemas.microsoft.com/office/drawing/2014/main" xmlns="" id="{3563B68B-9D68-4BF1-93B9-99CE43EF2C76}"/>
              </a:ext>
            </a:extLst>
          </p:cNvPr>
          <p:cNvSpPr>
            <a:spLocks noGrp="1"/>
          </p:cNvSpPr>
          <p:nvPr>
            <p:ph type="title" idx="4294967295"/>
          </p:nvPr>
        </p:nvSpPr>
        <p:spPr>
          <a:xfrm>
            <a:off x="926925" y="1074357"/>
            <a:ext cx="4446741" cy="3506787"/>
          </a:xfrm>
        </p:spPr>
        <p:txBody>
          <a:bodyPr>
            <a:normAutofit fontScale="90000"/>
          </a:bodyPr>
          <a:lstStyle/>
          <a:p>
            <a:pPr algn="ctr">
              <a:lnSpc>
                <a:spcPct val="100000"/>
              </a:lnSpc>
            </a:pPr>
            <a:r>
              <a:rPr lang="en-GB" sz="4000" dirty="0">
                <a:solidFill>
                  <a:srgbClr val="FF0000"/>
                </a:solidFill>
              </a:rPr>
              <a:t>The Challenger Ape</a:t>
            </a:r>
            <a:r>
              <a:rPr lang="en-GB" dirty="0">
                <a:solidFill>
                  <a:srgbClr val="00B050"/>
                </a:solidFill>
              </a:rPr>
              <a:t/>
            </a:r>
            <a:br>
              <a:rPr lang="en-GB" dirty="0">
                <a:solidFill>
                  <a:srgbClr val="00B050"/>
                </a:solidFill>
              </a:rPr>
            </a:br>
            <a:r>
              <a:rPr lang="en-GB" dirty="0">
                <a:solidFill>
                  <a:srgbClr val="00B050"/>
                </a:solidFill>
              </a:rPr>
              <a:t/>
            </a:r>
            <a:br>
              <a:rPr lang="en-GB" dirty="0">
                <a:solidFill>
                  <a:srgbClr val="00B050"/>
                </a:solidFill>
              </a:rPr>
            </a:br>
            <a:r>
              <a:rPr lang="en-GB" dirty="0"/>
              <a:t/>
            </a:r>
            <a:br>
              <a:rPr lang="en-GB" dirty="0"/>
            </a:br>
            <a:r>
              <a:rPr lang="en-GB" i="1" dirty="0"/>
              <a:t> - Always looking for their next challenge / target</a:t>
            </a:r>
          </a:p>
        </p:txBody>
      </p:sp>
      <p:pic>
        <p:nvPicPr>
          <p:cNvPr id="3" name="Picture 2">
            <a:extLst>
              <a:ext uri="{FF2B5EF4-FFF2-40B4-BE49-F238E27FC236}">
                <a16:creationId xmlns:a16="http://schemas.microsoft.com/office/drawing/2014/main" xmlns="" id="{9015A6F9-0426-470D-A0B3-5659FD653BA3}"/>
              </a:ext>
            </a:extLst>
          </p:cNvPr>
          <p:cNvPicPr>
            <a:picLocks noChangeAspect="1"/>
          </p:cNvPicPr>
          <p:nvPr/>
        </p:nvPicPr>
        <p:blipFill rotWithShape="1">
          <a:blip r:embed="rId3" cstate="print"/>
          <a:srcRect l="5313" r="4759"/>
          <a:stretch/>
        </p:blipFill>
        <p:spPr>
          <a:xfrm>
            <a:off x="5884578" y="97471"/>
            <a:ext cx="4958785" cy="59150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565840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63B68B-9D68-4BF1-93B9-99CE43EF2C76}"/>
              </a:ext>
            </a:extLst>
          </p:cNvPr>
          <p:cNvSpPr>
            <a:spLocks noGrp="1"/>
          </p:cNvSpPr>
          <p:nvPr>
            <p:ph type="title"/>
          </p:nvPr>
        </p:nvSpPr>
        <p:spPr>
          <a:xfrm>
            <a:off x="2032001" y="609600"/>
            <a:ext cx="6447501" cy="1320800"/>
          </a:xfrm>
        </p:spPr>
        <p:txBody>
          <a:bodyPr vert="horz" lIns="91440" tIns="45720" rIns="91440" bIns="45720" rtlCol="0" anchor="t">
            <a:normAutofit/>
          </a:bodyPr>
          <a:lstStyle/>
          <a:p>
            <a:r>
              <a:rPr lang="en-US" dirty="0">
                <a:solidFill>
                  <a:srgbClr val="0070C0"/>
                </a:solidFill>
                <a:cs typeface="Calibri" panose="020F0502020204030204" pitchFamily="34" charset="0"/>
              </a:rPr>
              <a:t>The Expert Ape</a:t>
            </a:r>
          </a:p>
        </p:txBody>
      </p:sp>
      <p:pic>
        <p:nvPicPr>
          <p:cNvPr id="4" name="Picture 3">
            <a:extLst>
              <a:ext uri="{FF2B5EF4-FFF2-40B4-BE49-F238E27FC236}">
                <a16:creationId xmlns:a16="http://schemas.microsoft.com/office/drawing/2014/main" xmlns="" id="{F4FF2FE5-7796-4DED-ACC6-61C9B48E6601}"/>
              </a:ext>
            </a:extLst>
          </p:cNvPr>
          <p:cNvPicPr>
            <a:picLocks noChangeAspect="1"/>
          </p:cNvPicPr>
          <p:nvPr/>
        </p:nvPicPr>
        <p:blipFill>
          <a:blip r:embed="rId3" cstate="print"/>
          <a:stretch>
            <a:fillRect/>
          </a:stretch>
        </p:blipFill>
        <p:spPr>
          <a:xfrm>
            <a:off x="2137105" y="2159332"/>
            <a:ext cx="2186980" cy="2219621"/>
          </a:xfrm>
          <a:prstGeom prst="rect">
            <a:avLst/>
          </a:prstGeom>
        </p:spPr>
      </p:pic>
      <p:sp>
        <p:nvSpPr>
          <p:cNvPr id="24" name="Content Placeholder 7">
            <a:extLst>
              <a:ext uri="{FF2B5EF4-FFF2-40B4-BE49-F238E27FC236}">
                <a16:creationId xmlns:a16="http://schemas.microsoft.com/office/drawing/2014/main" xmlns="" id="{D66D0A04-D718-4B5C-808C-0956A944B622}"/>
              </a:ext>
            </a:extLst>
          </p:cNvPr>
          <p:cNvSpPr>
            <a:spLocks noGrp="1"/>
          </p:cNvSpPr>
          <p:nvPr>
            <p:ph sz="half" idx="1"/>
          </p:nvPr>
        </p:nvSpPr>
        <p:spPr>
          <a:xfrm>
            <a:off x="5147568" y="2140393"/>
            <a:ext cx="5950492" cy="3880773"/>
          </a:xfrm>
        </p:spPr>
        <p:txBody>
          <a:bodyPr vert="horz" lIns="91440" tIns="45720" rIns="91440" bIns="45720" rtlCol="0">
            <a:normAutofit/>
          </a:bodyPr>
          <a:lstStyle/>
          <a:p>
            <a:r>
              <a:rPr lang="en-US" sz="2800" dirty="0">
                <a:cs typeface="Calibri" panose="020F0502020204030204" pitchFamily="34" charset="0"/>
              </a:rPr>
              <a:t>Values</a:t>
            </a:r>
          </a:p>
          <a:p>
            <a:r>
              <a:rPr lang="en-US" sz="2800" dirty="0">
                <a:cs typeface="Calibri" panose="020F0502020204030204" pitchFamily="34" charset="0"/>
              </a:rPr>
              <a:t>Dislikes</a:t>
            </a:r>
          </a:p>
          <a:p>
            <a:r>
              <a:rPr lang="en-US" sz="2800" dirty="0">
                <a:cs typeface="Calibri" panose="020F0502020204030204" pitchFamily="34" charset="0"/>
              </a:rPr>
              <a:t>Communicates</a:t>
            </a:r>
          </a:p>
          <a:p>
            <a:r>
              <a:rPr lang="en-US" sz="2800" dirty="0">
                <a:cs typeface="Calibri" panose="020F0502020204030204" pitchFamily="34" charset="0"/>
              </a:rPr>
              <a:t>When communicating with them…</a:t>
            </a:r>
          </a:p>
          <a:p>
            <a:r>
              <a:rPr lang="en-US" sz="2800" dirty="0">
                <a:cs typeface="Calibri" panose="020F0502020204030204" pitchFamily="34" charset="0"/>
              </a:rPr>
              <a:t>Recognise them by…</a:t>
            </a:r>
          </a:p>
        </p:txBody>
      </p:sp>
      <p:sp>
        <p:nvSpPr>
          <p:cNvPr id="7" name="Footer Placeholder 2">
            <a:extLst>
              <a:ext uri="{FF2B5EF4-FFF2-40B4-BE49-F238E27FC236}">
                <a16:creationId xmlns:a16="http://schemas.microsoft.com/office/drawing/2014/main" xmlns="" id="{C2972EAF-7DCB-48F9-B75C-5A3BFAE5ED23}"/>
              </a:ext>
            </a:extLst>
          </p:cNvPr>
          <p:cNvSpPr txBox="1">
            <a:spLocks/>
          </p:cNvSpPr>
          <p:nvPr/>
        </p:nvSpPr>
        <p:spPr>
          <a:xfrm>
            <a:off x="4633256" y="5785592"/>
            <a:ext cx="2539396" cy="352336"/>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lnSpc>
                <a:spcPct val="90000"/>
              </a:lnSpc>
              <a:spcAft>
                <a:spcPts val="600"/>
              </a:spcAft>
            </a:pPr>
            <a:r>
              <a:rPr lang="en-US"/>
              <a:t>Powered by www.DaVincisWorkshop.co.uk</a:t>
            </a:r>
            <a:endParaRPr lang="en-US" dirty="0"/>
          </a:p>
        </p:txBody>
      </p:sp>
    </p:spTree>
    <p:extLst>
      <p:ext uri="{BB962C8B-B14F-4D97-AF65-F5344CB8AC3E}">
        <p14:creationId xmlns:p14="http://schemas.microsoft.com/office/powerpoint/2010/main" xmlns="" val="1453081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xmlns="" id="{BD65F0B3-8198-4183-988C-F4594C431C3B}"/>
              </a:ext>
            </a:extLst>
          </p:cNvPr>
          <p:cNvSpPr>
            <a:spLocks noGrp="1"/>
          </p:cNvSpPr>
          <p:nvPr>
            <p:ph type="ftr" sz="quarter" idx="11"/>
          </p:nvPr>
        </p:nvSpPr>
        <p:spPr>
          <a:xfrm>
            <a:off x="4633256" y="5785592"/>
            <a:ext cx="2539396" cy="352336"/>
          </a:xfrm>
        </p:spPr>
        <p:txBody>
          <a:bodyPr vert="horz" lIns="91440" tIns="45720" rIns="91440" bIns="45720" rtlCol="0" anchor="ctr">
            <a:normAutofit/>
          </a:bodyPr>
          <a:lstStyle/>
          <a:p>
            <a:pPr algn="ctr" defTabSz="914400">
              <a:lnSpc>
                <a:spcPct val="90000"/>
              </a:lnSpc>
              <a:spcAft>
                <a:spcPts val="600"/>
              </a:spcAft>
            </a:pPr>
            <a:r>
              <a:rPr lang="en-US" kern="1200" dirty="0">
                <a:solidFill>
                  <a:schemeClr val="tx1">
                    <a:tint val="75000"/>
                  </a:schemeClr>
                </a:solidFill>
                <a:latin typeface="+mn-lt"/>
                <a:ea typeface="+mn-ea"/>
                <a:cs typeface="+mn-cs"/>
              </a:rPr>
              <a:t>Powered by www.DaVincisWorkshop.co.uk</a:t>
            </a:r>
          </a:p>
        </p:txBody>
      </p:sp>
      <p:sp>
        <p:nvSpPr>
          <p:cNvPr id="2" name="Title 1">
            <a:extLst>
              <a:ext uri="{FF2B5EF4-FFF2-40B4-BE49-F238E27FC236}">
                <a16:creationId xmlns:a16="http://schemas.microsoft.com/office/drawing/2014/main" xmlns="" id="{3563B68B-9D68-4BF1-93B9-99CE43EF2C76}"/>
              </a:ext>
            </a:extLst>
          </p:cNvPr>
          <p:cNvSpPr>
            <a:spLocks noGrp="1"/>
          </p:cNvSpPr>
          <p:nvPr>
            <p:ph type="title" idx="4294967295"/>
          </p:nvPr>
        </p:nvSpPr>
        <p:spPr>
          <a:xfrm>
            <a:off x="1419039" y="995732"/>
            <a:ext cx="4276705" cy="3025775"/>
          </a:xfrm>
        </p:spPr>
        <p:txBody>
          <a:bodyPr>
            <a:normAutofit fontScale="90000"/>
          </a:bodyPr>
          <a:lstStyle/>
          <a:p>
            <a:pPr algn="ctr">
              <a:lnSpc>
                <a:spcPct val="100000"/>
              </a:lnSpc>
            </a:pPr>
            <a:r>
              <a:rPr lang="en-GB" sz="4400" dirty="0">
                <a:solidFill>
                  <a:srgbClr val="0070C0"/>
                </a:solidFill>
              </a:rPr>
              <a:t>The Expert Ape</a:t>
            </a:r>
            <a:r>
              <a:rPr lang="en-GB" dirty="0">
                <a:solidFill>
                  <a:srgbClr val="00B050"/>
                </a:solidFill>
              </a:rPr>
              <a:t/>
            </a:r>
            <a:br>
              <a:rPr lang="en-GB" dirty="0">
                <a:solidFill>
                  <a:srgbClr val="00B050"/>
                </a:solidFill>
              </a:rPr>
            </a:br>
            <a:r>
              <a:rPr lang="en-GB" dirty="0">
                <a:solidFill>
                  <a:srgbClr val="00B050"/>
                </a:solidFill>
              </a:rPr>
              <a:t/>
            </a:r>
            <a:br>
              <a:rPr lang="en-GB" dirty="0">
                <a:solidFill>
                  <a:srgbClr val="00B050"/>
                </a:solidFill>
              </a:rPr>
            </a:br>
            <a:r>
              <a:rPr lang="en-GB" dirty="0"/>
              <a:t/>
            </a:r>
            <a:br>
              <a:rPr lang="en-GB" dirty="0"/>
            </a:br>
            <a:r>
              <a:rPr lang="en-GB" i="1" dirty="0"/>
              <a:t> - The perfect combination of knowledge and self-control</a:t>
            </a:r>
          </a:p>
        </p:txBody>
      </p:sp>
      <p:pic>
        <p:nvPicPr>
          <p:cNvPr id="4" name="Picture 3">
            <a:extLst>
              <a:ext uri="{FF2B5EF4-FFF2-40B4-BE49-F238E27FC236}">
                <a16:creationId xmlns:a16="http://schemas.microsoft.com/office/drawing/2014/main" xmlns="" id="{BD3B4F22-9AA2-49C2-876C-CDD375FFD8C6}"/>
              </a:ext>
            </a:extLst>
          </p:cNvPr>
          <p:cNvPicPr>
            <a:picLocks noChangeAspect="1"/>
          </p:cNvPicPr>
          <p:nvPr/>
        </p:nvPicPr>
        <p:blipFill>
          <a:blip r:embed="rId3" cstate="print"/>
          <a:stretch>
            <a:fillRect/>
          </a:stretch>
        </p:blipFill>
        <p:spPr>
          <a:xfrm>
            <a:off x="6096000" y="143962"/>
            <a:ext cx="4676961" cy="58462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702009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63B68B-9D68-4BF1-93B9-99CE43EF2C76}"/>
              </a:ext>
            </a:extLst>
          </p:cNvPr>
          <p:cNvSpPr>
            <a:spLocks noGrp="1"/>
          </p:cNvSpPr>
          <p:nvPr>
            <p:ph type="title"/>
          </p:nvPr>
        </p:nvSpPr>
        <p:spPr/>
        <p:txBody>
          <a:bodyPr/>
          <a:lstStyle/>
          <a:p>
            <a:r>
              <a:rPr lang="en-GB" dirty="0">
                <a:solidFill>
                  <a:srgbClr val="FFB617"/>
                </a:solidFill>
                <a:cs typeface="Calibri" panose="020F0502020204030204" pitchFamily="34" charset="0"/>
              </a:rPr>
              <a:t>The Social Ape</a:t>
            </a:r>
          </a:p>
        </p:txBody>
      </p:sp>
      <p:pic>
        <p:nvPicPr>
          <p:cNvPr id="3" name="Picture 2">
            <a:extLst>
              <a:ext uri="{FF2B5EF4-FFF2-40B4-BE49-F238E27FC236}">
                <a16:creationId xmlns:a16="http://schemas.microsoft.com/office/drawing/2014/main" xmlns="" id="{528EB49D-7D50-4062-B421-DB97B82D4C87}"/>
              </a:ext>
            </a:extLst>
          </p:cNvPr>
          <p:cNvPicPr>
            <a:picLocks noChangeAspect="1"/>
          </p:cNvPicPr>
          <p:nvPr/>
        </p:nvPicPr>
        <p:blipFill>
          <a:blip r:embed="rId3" cstate="print"/>
          <a:stretch>
            <a:fillRect/>
          </a:stretch>
        </p:blipFill>
        <p:spPr>
          <a:xfrm>
            <a:off x="1449217" y="2028891"/>
            <a:ext cx="2332924" cy="2367744"/>
          </a:xfrm>
          <a:prstGeom prst="rect">
            <a:avLst/>
          </a:prstGeom>
        </p:spPr>
      </p:pic>
      <p:sp>
        <p:nvSpPr>
          <p:cNvPr id="9" name="Content Placeholder 7">
            <a:extLst>
              <a:ext uri="{FF2B5EF4-FFF2-40B4-BE49-F238E27FC236}">
                <a16:creationId xmlns:a16="http://schemas.microsoft.com/office/drawing/2014/main" xmlns="" id="{50FF340A-C819-4950-8D25-1F97707EC67D}"/>
              </a:ext>
            </a:extLst>
          </p:cNvPr>
          <p:cNvSpPr>
            <a:spLocks noGrp="1"/>
          </p:cNvSpPr>
          <p:nvPr>
            <p:ph sz="half" idx="1"/>
          </p:nvPr>
        </p:nvSpPr>
        <p:spPr>
          <a:xfrm>
            <a:off x="5147568" y="2140393"/>
            <a:ext cx="5950492" cy="3880773"/>
          </a:xfrm>
        </p:spPr>
        <p:txBody>
          <a:bodyPr vert="horz" lIns="91440" tIns="45720" rIns="91440" bIns="45720" rtlCol="0">
            <a:normAutofit/>
          </a:bodyPr>
          <a:lstStyle/>
          <a:p>
            <a:r>
              <a:rPr lang="en-US" sz="2800" dirty="0">
                <a:cs typeface="Calibri" panose="020F0502020204030204" pitchFamily="34" charset="0"/>
              </a:rPr>
              <a:t>Values</a:t>
            </a:r>
          </a:p>
          <a:p>
            <a:r>
              <a:rPr lang="en-US" sz="2800" dirty="0">
                <a:cs typeface="Calibri" panose="020F0502020204030204" pitchFamily="34" charset="0"/>
              </a:rPr>
              <a:t>Dislikes</a:t>
            </a:r>
          </a:p>
          <a:p>
            <a:r>
              <a:rPr lang="en-US" sz="2800" dirty="0">
                <a:cs typeface="Calibri" panose="020F0502020204030204" pitchFamily="34" charset="0"/>
              </a:rPr>
              <a:t>Communicates</a:t>
            </a:r>
          </a:p>
          <a:p>
            <a:r>
              <a:rPr lang="en-US" sz="2800" dirty="0">
                <a:cs typeface="Calibri" panose="020F0502020204030204" pitchFamily="34" charset="0"/>
              </a:rPr>
              <a:t>When communicating with them…</a:t>
            </a:r>
          </a:p>
          <a:p>
            <a:r>
              <a:rPr lang="en-US" sz="2800" dirty="0">
                <a:cs typeface="Calibri" panose="020F0502020204030204" pitchFamily="34" charset="0"/>
              </a:rPr>
              <a:t>Recognise them by…</a:t>
            </a:r>
          </a:p>
        </p:txBody>
      </p:sp>
      <p:sp>
        <p:nvSpPr>
          <p:cNvPr id="7" name="Footer Placeholder 2">
            <a:extLst>
              <a:ext uri="{FF2B5EF4-FFF2-40B4-BE49-F238E27FC236}">
                <a16:creationId xmlns:a16="http://schemas.microsoft.com/office/drawing/2014/main" xmlns="" id="{E962B1A2-3846-467C-AC35-354CE858261E}"/>
              </a:ext>
            </a:extLst>
          </p:cNvPr>
          <p:cNvSpPr txBox="1">
            <a:spLocks/>
          </p:cNvSpPr>
          <p:nvPr/>
        </p:nvSpPr>
        <p:spPr>
          <a:xfrm>
            <a:off x="4633256" y="5785592"/>
            <a:ext cx="2539396" cy="352336"/>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lnSpc>
                <a:spcPct val="90000"/>
              </a:lnSpc>
              <a:spcAft>
                <a:spcPts val="600"/>
              </a:spcAft>
            </a:pPr>
            <a:r>
              <a:rPr lang="en-US"/>
              <a:t>Powered by www.DaVincisWorkshop.co.uk</a:t>
            </a:r>
            <a:endParaRPr lang="en-US" dirty="0"/>
          </a:p>
        </p:txBody>
      </p:sp>
    </p:spTree>
    <p:extLst>
      <p:ext uri="{BB962C8B-B14F-4D97-AF65-F5344CB8AC3E}">
        <p14:creationId xmlns:p14="http://schemas.microsoft.com/office/powerpoint/2010/main" xmlns="" val="1104172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xmlns="" id="{C2C18BCB-5A28-43D8-AFA0-9664451A680D}"/>
              </a:ext>
            </a:extLst>
          </p:cNvPr>
          <p:cNvSpPr>
            <a:spLocks noGrp="1"/>
          </p:cNvSpPr>
          <p:nvPr>
            <p:ph type="ftr" sz="quarter" idx="11"/>
          </p:nvPr>
        </p:nvSpPr>
        <p:spPr>
          <a:xfrm>
            <a:off x="4633256" y="5785592"/>
            <a:ext cx="2539396" cy="352336"/>
          </a:xfrm>
        </p:spPr>
        <p:txBody>
          <a:bodyPr vert="horz" lIns="91440" tIns="45720" rIns="91440" bIns="45720" rtlCol="0" anchor="ctr">
            <a:normAutofit/>
          </a:bodyPr>
          <a:lstStyle/>
          <a:p>
            <a:pPr algn="ctr" defTabSz="914400">
              <a:lnSpc>
                <a:spcPct val="90000"/>
              </a:lnSpc>
              <a:spcAft>
                <a:spcPts val="600"/>
              </a:spcAft>
            </a:pPr>
            <a:r>
              <a:rPr lang="en-US" kern="1200" dirty="0">
                <a:solidFill>
                  <a:schemeClr val="tx1">
                    <a:tint val="75000"/>
                  </a:schemeClr>
                </a:solidFill>
                <a:latin typeface="+mn-lt"/>
                <a:ea typeface="+mn-ea"/>
                <a:cs typeface="+mn-cs"/>
              </a:rPr>
              <a:t>Powered by www.DaVincisWorkshop.co.uk</a:t>
            </a:r>
          </a:p>
        </p:txBody>
      </p:sp>
      <p:sp>
        <p:nvSpPr>
          <p:cNvPr id="2" name="Title 1">
            <a:extLst>
              <a:ext uri="{FF2B5EF4-FFF2-40B4-BE49-F238E27FC236}">
                <a16:creationId xmlns:a16="http://schemas.microsoft.com/office/drawing/2014/main" xmlns="" id="{3563B68B-9D68-4BF1-93B9-99CE43EF2C76}"/>
              </a:ext>
            </a:extLst>
          </p:cNvPr>
          <p:cNvSpPr>
            <a:spLocks noGrp="1"/>
          </p:cNvSpPr>
          <p:nvPr>
            <p:ph type="title" idx="4294967295"/>
          </p:nvPr>
        </p:nvSpPr>
        <p:spPr>
          <a:xfrm>
            <a:off x="1601891" y="1158570"/>
            <a:ext cx="4368800" cy="3025775"/>
          </a:xfrm>
        </p:spPr>
        <p:txBody>
          <a:bodyPr>
            <a:normAutofit fontScale="90000"/>
          </a:bodyPr>
          <a:lstStyle/>
          <a:p>
            <a:pPr algn="ctr">
              <a:lnSpc>
                <a:spcPct val="100000"/>
              </a:lnSpc>
            </a:pPr>
            <a:r>
              <a:rPr lang="en-GB" sz="4400" dirty="0">
                <a:solidFill>
                  <a:srgbClr val="FFB617"/>
                </a:solidFill>
              </a:rPr>
              <a:t>The Socialite Ape</a:t>
            </a:r>
            <a:r>
              <a:rPr lang="en-GB" sz="4400" dirty="0">
                <a:solidFill>
                  <a:srgbClr val="00B050"/>
                </a:solidFill>
              </a:rPr>
              <a:t/>
            </a:r>
            <a:br>
              <a:rPr lang="en-GB" sz="4400" dirty="0">
                <a:solidFill>
                  <a:srgbClr val="00B050"/>
                </a:solidFill>
              </a:rPr>
            </a:br>
            <a:r>
              <a:rPr lang="en-GB" sz="4400" dirty="0">
                <a:solidFill>
                  <a:srgbClr val="00B050"/>
                </a:solidFill>
              </a:rPr>
              <a:t/>
            </a:r>
            <a:br>
              <a:rPr lang="en-GB" sz="4400" dirty="0">
                <a:solidFill>
                  <a:srgbClr val="00B050"/>
                </a:solidFill>
              </a:rPr>
            </a:br>
            <a:r>
              <a:rPr lang="en-GB" dirty="0"/>
              <a:t/>
            </a:r>
            <a:br>
              <a:rPr lang="en-GB" dirty="0"/>
            </a:br>
            <a:r>
              <a:rPr lang="en-GB" i="1" dirty="0"/>
              <a:t> - Works hard, plays hard, looks good doing it!</a:t>
            </a:r>
          </a:p>
        </p:txBody>
      </p:sp>
      <p:pic>
        <p:nvPicPr>
          <p:cNvPr id="3" name="Picture 2">
            <a:extLst>
              <a:ext uri="{FF2B5EF4-FFF2-40B4-BE49-F238E27FC236}">
                <a16:creationId xmlns:a16="http://schemas.microsoft.com/office/drawing/2014/main" xmlns="" id="{A61977BD-CB6F-4455-8868-1949222F2C46}"/>
              </a:ext>
            </a:extLst>
          </p:cNvPr>
          <p:cNvPicPr>
            <a:picLocks noChangeAspect="1"/>
          </p:cNvPicPr>
          <p:nvPr/>
        </p:nvPicPr>
        <p:blipFill rotWithShape="1">
          <a:blip r:embed="rId3" cstate="print"/>
          <a:srcRect b="7945"/>
          <a:stretch/>
        </p:blipFill>
        <p:spPr>
          <a:xfrm>
            <a:off x="7023721" y="87362"/>
            <a:ext cx="3566388" cy="58460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851961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63B68B-9D68-4BF1-93B9-99CE43EF2C76}"/>
              </a:ext>
            </a:extLst>
          </p:cNvPr>
          <p:cNvSpPr>
            <a:spLocks noGrp="1"/>
          </p:cNvSpPr>
          <p:nvPr>
            <p:ph type="title" idx="4294967295"/>
          </p:nvPr>
        </p:nvSpPr>
        <p:spPr>
          <a:xfrm>
            <a:off x="-1147769" y="851202"/>
            <a:ext cx="8407400" cy="746125"/>
          </a:xfrm>
        </p:spPr>
        <p:txBody>
          <a:bodyPr vert="horz" lIns="91440" tIns="45720" rIns="91440" bIns="45720" rtlCol="0" anchor="ctr">
            <a:normAutofit/>
          </a:bodyPr>
          <a:lstStyle/>
          <a:p>
            <a:pPr algn="ctr"/>
            <a:r>
              <a:rPr lang="en-US" sz="2800" dirty="0"/>
              <a:t>The main clashes</a:t>
            </a:r>
          </a:p>
        </p:txBody>
      </p:sp>
      <p:pic>
        <p:nvPicPr>
          <p:cNvPr id="3" name="Picture 2">
            <a:extLst>
              <a:ext uri="{FF2B5EF4-FFF2-40B4-BE49-F238E27FC236}">
                <a16:creationId xmlns:a16="http://schemas.microsoft.com/office/drawing/2014/main" xmlns="" id="{A8F56DF2-CB34-4AA4-9B92-4D89F31DE6AC}"/>
              </a:ext>
            </a:extLst>
          </p:cNvPr>
          <p:cNvPicPr>
            <a:picLocks noChangeAspect="1"/>
          </p:cNvPicPr>
          <p:nvPr/>
        </p:nvPicPr>
        <p:blipFill>
          <a:blip r:embed="rId3" cstate="print"/>
          <a:stretch>
            <a:fillRect/>
          </a:stretch>
        </p:blipFill>
        <p:spPr>
          <a:xfrm>
            <a:off x="4396215" y="241032"/>
            <a:ext cx="7432949" cy="5853448"/>
          </a:xfrm>
          <a:prstGeom prst="rect">
            <a:avLst/>
          </a:prstGeom>
        </p:spPr>
      </p:pic>
      <p:sp>
        <p:nvSpPr>
          <p:cNvPr id="4" name="Footer Placeholder 2">
            <a:extLst>
              <a:ext uri="{FF2B5EF4-FFF2-40B4-BE49-F238E27FC236}">
                <a16:creationId xmlns:a16="http://schemas.microsoft.com/office/drawing/2014/main" xmlns="" id="{B13F1A7D-1232-4A32-A0EE-04BAED33B7BE}"/>
              </a:ext>
            </a:extLst>
          </p:cNvPr>
          <p:cNvSpPr>
            <a:spLocks noGrp="1"/>
          </p:cNvSpPr>
          <p:nvPr>
            <p:ph type="ftr" sz="quarter" idx="11"/>
          </p:nvPr>
        </p:nvSpPr>
        <p:spPr>
          <a:xfrm>
            <a:off x="4633256" y="5785592"/>
            <a:ext cx="2539396" cy="352336"/>
          </a:xfrm>
        </p:spPr>
        <p:txBody>
          <a:bodyPr vert="horz" lIns="91440" tIns="45720" rIns="91440" bIns="45720" rtlCol="0" anchor="ctr">
            <a:normAutofit/>
          </a:bodyPr>
          <a:lstStyle/>
          <a:p>
            <a:pPr algn="ctr" defTabSz="914400">
              <a:lnSpc>
                <a:spcPct val="90000"/>
              </a:lnSpc>
              <a:spcAft>
                <a:spcPts val="600"/>
              </a:spcAft>
            </a:pPr>
            <a:r>
              <a:rPr lang="en-US" kern="1200" dirty="0">
                <a:solidFill>
                  <a:schemeClr val="tx1">
                    <a:tint val="75000"/>
                  </a:schemeClr>
                </a:solidFill>
                <a:latin typeface="+mn-lt"/>
                <a:ea typeface="+mn-ea"/>
                <a:cs typeface="+mn-cs"/>
              </a:rPr>
              <a:t>Powered by www.DaVincisWorkshop.co.uk</a:t>
            </a:r>
          </a:p>
        </p:txBody>
      </p:sp>
    </p:spTree>
    <p:extLst>
      <p:ext uri="{BB962C8B-B14F-4D97-AF65-F5344CB8AC3E}">
        <p14:creationId xmlns:p14="http://schemas.microsoft.com/office/powerpoint/2010/main" xmlns="" val="2791003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70925A0B-61E2-4618-BF4A-409B13E58563}"/>
              </a:ext>
            </a:extLst>
          </p:cNvPr>
          <p:cNvSpPr>
            <a:spLocks noGrp="1"/>
          </p:cNvSpPr>
          <p:nvPr>
            <p:ph idx="4294967295"/>
          </p:nvPr>
        </p:nvSpPr>
        <p:spPr>
          <a:xfrm>
            <a:off x="2074121" y="706352"/>
            <a:ext cx="4279900" cy="5019675"/>
          </a:xfrm>
        </p:spPr>
        <p:txBody>
          <a:bodyPr>
            <a:normAutofit fontScale="92500" lnSpcReduction="10000"/>
          </a:bodyPr>
          <a:lstStyle/>
          <a:p>
            <a:r>
              <a:rPr lang="en-GB" sz="2400" dirty="0"/>
              <a:t>Think about the people you find it harder to communicate, connect and engage with. </a:t>
            </a:r>
          </a:p>
          <a:p>
            <a:pPr marL="0" indent="0">
              <a:buNone/>
            </a:pPr>
            <a:endParaRPr lang="en-GB" sz="2400" dirty="0"/>
          </a:p>
          <a:p>
            <a:r>
              <a:rPr lang="en-GB" sz="2400" dirty="0"/>
              <a:t>What do you suspect their prime ape preference to be?</a:t>
            </a:r>
          </a:p>
          <a:p>
            <a:pPr marL="0" indent="0">
              <a:buNone/>
            </a:pPr>
            <a:endParaRPr lang="en-GB" sz="2400" dirty="0"/>
          </a:p>
          <a:p>
            <a:r>
              <a:rPr lang="en-GB" sz="2400" dirty="0"/>
              <a:t>So how should you communicate with them, if you want to improve your relationship and make life easier for both of you?</a:t>
            </a:r>
          </a:p>
        </p:txBody>
      </p:sp>
      <p:pic>
        <p:nvPicPr>
          <p:cNvPr id="18" name="Picture 17">
            <a:extLst>
              <a:ext uri="{FF2B5EF4-FFF2-40B4-BE49-F238E27FC236}">
                <a16:creationId xmlns:a16="http://schemas.microsoft.com/office/drawing/2014/main" xmlns="" id="{0FC25040-9409-4987-93EE-439A69BF946C}"/>
              </a:ext>
            </a:extLst>
          </p:cNvPr>
          <p:cNvPicPr>
            <a:picLocks noChangeAspect="1"/>
          </p:cNvPicPr>
          <p:nvPr/>
        </p:nvPicPr>
        <p:blipFill>
          <a:blip r:embed="rId3" cstate="print"/>
          <a:stretch>
            <a:fillRect/>
          </a:stretch>
        </p:blipFill>
        <p:spPr>
          <a:xfrm>
            <a:off x="7419413" y="2220861"/>
            <a:ext cx="3094779" cy="1802708"/>
          </a:xfrm>
          <a:prstGeom prst="rect">
            <a:avLst/>
          </a:prstGeom>
        </p:spPr>
      </p:pic>
      <p:pic>
        <p:nvPicPr>
          <p:cNvPr id="25" name="Graphic 24" descr="Handshake">
            <a:extLst>
              <a:ext uri="{FF2B5EF4-FFF2-40B4-BE49-F238E27FC236}">
                <a16:creationId xmlns:a16="http://schemas.microsoft.com/office/drawing/2014/main" xmlns="" id="{D127C0AD-6B77-4DB5-8740-CC2E411DC44B}"/>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tretch>
            <a:fillRect/>
          </a:stretch>
        </p:blipFill>
        <p:spPr>
          <a:xfrm>
            <a:off x="8500330" y="4023569"/>
            <a:ext cx="1811442" cy="1811442"/>
          </a:xfrm>
          <a:prstGeom prst="rect">
            <a:avLst/>
          </a:prstGeom>
        </p:spPr>
      </p:pic>
      <p:pic>
        <p:nvPicPr>
          <p:cNvPr id="17" name="Graphic 16" descr="Chat">
            <a:extLst>
              <a:ext uri="{FF2B5EF4-FFF2-40B4-BE49-F238E27FC236}">
                <a16:creationId xmlns:a16="http://schemas.microsoft.com/office/drawing/2014/main" xmlns="" id="{A3ECE8E3-58D8-432D-8D5E-35E2A52508F5}"/>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7419413" y="273850"/>
            <a:ext cx="2040189" cy="2040189"/>
          </a:xfrm>
          <a:prstGeom prst="rect">
            <a:avLst/>
          </a:prstGeom>
        </p:spPr>
      </p:pic>
      <p:sp>
        <p:nvSpPr>
          <p:cNvPr id="6" name="Footer Placeholder 2">
            <a:extLst>
              <a:ext uri="{FF2B5EF4-FFF2-40B4-BE49-F238E27FC236}">
                <a16:creationId xmlns:a16="http://schemas.microsoft.com/office/drawing/2014/main" xmlns="" id="{486EB7A7-F59D-4C3C-8816-71F15435F88E}"/>
              </a:ext>
            </a:extLst>
          </p:cNvPr>
          <p:cNvSpPr>
            <a:spLocks noGrp="1"/>
          </p:cNvSpPr>
          <p:nvPr>
            <p:ph type="ftr" sz="quarter" idx="11"/>
          </p:nvPr>
        </p:nvSpPr>
        <p:spPr>
          <a:xfrm>
            <a:off x="4633256" y="5785592"/>
            <a:ext cx="2539396" cy="352336"/>
          </a:xfrm>
        </p:spPr>
        <p:txBody>
          <a:bodyPr vert="horz" lIns="91440" tIns="45720" rIns="91440" bIns="45720" rtlCol="0" anchor="ctr">
            <a:normAutofit/>
          </a:bodyPr>
          <a:lstStyle/>
          <a:p>
            <a:pPr algn="ctr" defTabSz="914400">
              <a:lnSpc>
                <a:spcPct val="90000"/>
              </a:lnSpc>
              <a:spcAft>
                <a:spcPts val="600"/>
              </a:spcAft>
            </a:pPr>
            <a:r>
              <a:rPr lang="en-US" kern="1200" dirty="0">
                <a:solidFill>
                  <a:schemeClr val="tx1">
                    <a:tint val="75000"/>
                  </a:schemeClr>
                </a:solidFill>
                <a:latin typeface="+mn-lt"/>
                <a:ea typeface="+mn-ea"/>
                <a:cs typeface="+mn-cs"/>
              </a:rPr>
              <a:t>Powered by www.DaVincisWorkshop.co.uk</a:t>
            </a:r>
          </a:p>
        </p:txBody>
      </p:sp>
    </p:spTree>
    <p:extLst>
      <p:ext uri="{BB962C8B-B14F-4D97-AF65-F5344CB8AC3E}">
        <p14:creationId xmlns:p14="http://schemas.microsoft.com/office/powerpoint/2010/main" xmlns="" val="844993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6C08E2-61F7-4087-924A-4F93B12985A1}"/>
              </a:ext>
            </a:extLst>
          </p:cNvPr>
          <p:cNvSpPr>
            <a:spLocks noGrp="1"/>
          </p:cNvSpPr>
          <p:nvPr>
            <p:ph type="title"/>
          </p:nvPr>
        </p:nvSpPr>
        <p:spPr>
          <a:xfrm>
            <a:off x="2004060" y="2053641"/>
            <a:ext cx="3639995" cy="2760098"/>
          </a:xfrm>
        </p:spPr>
        <p:txBody>
          <a:bodyPr>
            <a:normAutofit/>
          </a:bodyPr>
          <a:lstStyle/>
          <a:p>
            <a:r>
              <a:rPr lang="en-GB" dirty="0">
                <a:solidFill>
                  <a:srgbClr val="C00000"/>
                </a:solidFill>
              </a:rPr>
              <a:t>Inner Ape conclusion for attraction and repulsion</a:t>
            </a:r>
          </a:p>
        </p:txBody>
      </p:sp>
      <p:sp>
        <p:nvSpPr>
          <p:cNvPr id="3" name="Content Placeholder 2">
            <a:extLst>
              <a:ext uri="{FF2B5EF4-FFF2-40B4-BE49-F238E27FC236}">
                <a16:creationId xmlns:a16="http://schemas.microsoft.com/office/drawing/2014/main" xmlns="" id="{EA0ADD23-91BA-489A-8894-4D25315D377D}"/>
              </a:ext>
            </a:extLst>
          </p:cNvPr>
          <p:cNvSpPr>
            <a:spLocks noGrp="1"/>
          </p:cNvSpPr>
          <p:nvPr>
            <p:ph idx="1"/>
          </p:nvPr>
        </p:nvSpPr>
        <p:spPr>
          <a:xfrm>
            <a:off x="6091931" y="801866"/>
            <a:ext cx="5043707" cy="5230634"/>
          </a:xfrm>
        </p:spPr>
        <p:txBody>
          <a:bodyPr anchor="ctr">
            <a:normAutofit/>
          </a:bodyPr>
          <a:lstStyle/>
          <a:p>
            <a:pPr marL="0" indent="0" algn="ctr">
              <a:lnSpc>
                <a:spcPct val="100000"/>
              </a:lnSpc>
              <a:spcBef>
                <a:spcPts val="0"/>
              </a:spcBef>
              <a:buNone/>
            </a:pPr>
            <a:r>
              <a:rPr lang="en-GB" sz="2100" b="1" dirty="0">
                <a:solidFill>
                  <a:srgbClr val="000000"/>
                </a:solidFill>
              </a:rPr>
              <a:t>Adaption is the key to success:</a:t>
            </a:r>
          </a:p>
          <a:p>
            <a:pPr marL="0" indent="0" algn="ctr">
              <a:lnSpc>
                <a:spcPct val="100000"/>
              </a:lnSpc>
              <a:spcBef>
                <a:spcPts val="0"/>
              </a:spcBef>
              <a:buNone/>
            </a:pPr>
            <a:endParaRPr lang="en-GB" sz="2100" dirty="0">
              <a:solidFill>
                <a:srgbClr val="000000"/>
              </a:solidFill>
            </a:endParaRPr>
          </a:p>
          <a:p>
            <a:pPr marL="0" indent="0" algn="ctr">
              <a:lnSpc>
                <a:spcPct val="100000"/>
              </a:lnSpc>
              <a:spcBef>
                <a:spcPts val="0"/>
              </a:spcBef>
              <a:buNone/>
            </a:pPr>
            <a:r>
              <a:rPr lang="en-GB" sz="2100" dirty="0">
                <a:solidFill>
                  <a:srgbClr val="000000"/>
                </a:solidFill>
              </a:rPr>
              <a:t>“Speak to people how you would like to be spoken to.”</a:t>
            </a:r>
          </a:p>
          <a:p>
            <a:pPr algn="ctr">
              <a:lnSpc>
                <a:spcPct val="100000"/>
              </a:lnSpc>
              <a:spcBef>
                <a:spcPts val="0"/>
              </a:spcBef>
            </a:pPr>
            <a:endParaRPr lang="en-GB" sz="2100" dirty="0">
              <a:solidFill>
                <a:srgbClr val="000000"/>
              </a:solidFill>
            </a:endParaRPr>
          </a:p>
          <a:p>
            <a:pPr marL="0" indent="0" algn="ctr">
              <a:lnSpc>
                <a:spcPct val="100000"/>
              </a:lnSpc>
              <a:spcBef>
                <a:spcPts val="0"/>
              </a:spcBef>
              <a:buNone/>
            </a:pPr>
            <a:r>
              <a:rPr lang="en-GB" sz="2400" dirty="0">
                <a:solidFill>
                  <a:srgbClr val="000000"/>
                </a:solidFill>
              </a:rPr>
              <a:t>“You should speak to people how </a:t>
            </a:r>
            <a:r>
              <a:rPr lang="en-GB" sz="2400" b="1" dirty="0">
                <a:solidFill>
                  <a:srgbClr val="00B0F0"/>
                </a:solidFill>
              </a:rPr>
              <a:t>THEY</a:t>
            </a:r>
            <a:r>
              <a:rPr lang="en-GB" sz="2400" dirty="0">
                <a:solidFill>
                  <a:srgbClr val="000000"/>
                </a:solidFill>
              </a:rPr>
              <a:t> would like to be spoken to.”</a:t>
            </a:r>
          </a:p>
        </p:txBody>
      </p:sp>
      <p:cxnSp>
        <p:nvCxnSpPr>
          <p:cNvPr id="6" name="Straight Connector 5">
            <a:extLst>
              <a:ext uri="{FF2B5EF4-FFF2-40B4-BE49-F238E27FC236}">
                <a16:creationId xmlns:a16="http://schemas.microsoft.com/office/drawing/2014/main" xmlns="" id="{0DA72FE5-B9D3-4C9E-AC0B-851FB78B3DB6}"/>
              </a:ext>
            </a:extLst>
          </p:cNvPr>
          <p:cNvCxnSpPr>
            <a:cxnSpLocks/>
          </p:cNvCxnSpPr>
          <p:nvPr/>
        </p:nvCxnSpPr>
        <p:spPr>
          <a:xfrm>
            <a:off x="6085584" y="2758632"/>
            <a:ext cx="4749430" cy="703226"/>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xmlns="" id="{5AF42DF8-FDA5-4B9F-B03E-5754D0FB1B0B}"/>
              </a:ext>
            </a:extLst>
          </p:cNvPr>
          <p:cNvCxnSpPr>
            <a:cxnSpLocks/>
          </p:cNvCxnSpPr>
          <p:nvPr/>
        </p:nvCxnSpPr>
        <p:spPr>
          <a:xfrm flipV="1">
            <a:off x="6138745" y="2758632"/>
            <a:ext cx="4696269" cy="703226"/>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7" name="Footer Placeholder 2">
            <a:extLst>
              <a:ext uri="{FF2B5EF4-FFF2-40B4-BE49-F238E27FC236}">
                <a16:creationId xmlns:a16="http://schemas.microsoft.com/office/drawing/2014/main" xmlns="" id="{F3ECB25C-32E3-4D6A-8103-07359CB0E92A}"/>
              </a:ext>
            </a:extLst>
          </p:cNvPr>
          <p:cNvSpPr txBox="1">
            <a:spLocks/>
          </p:cNvSpPr>
          <p:nvPr/>
        </p:nvSpPr>
        <p:spPr>
          <a:xfrm>
            <a:off x="4633256" y="5785592"/>
            <a:ext cx="2539396" cy="352336"/>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lnSpc>
                <a:spcPct val="90000"/>
              </a:lnSpc>
              <a:spcAft>
                <a:spcPts val="600"/>
              </a:spcAft>
            </a:pPr>
            <a:r>
              <a:rPr lang="en-US"/>
              <a:t>Powered by www.DaVincisWorkshop.co.uk</a:t>
            </a:r>
            <a:endParaRPr lang="en-US" dirty="0"/>
          </a:p>
        </p:txBody>
      </p:sp>
    </p:spTree>
    <p:extLst>
      <p:ext uri="{BB962C8B-B14F-4D97-AF65-F5344CB8AC3E}">
        <p14:creationId xmlns:p14="http://schemas.microsoft.com/office/powerpoint/2010/main" xmlns="" val="36821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2E52BB-E496-4990-BE19-BE7D8AFE04C9}"/>
              </a:ext>
            </a:extLst>
          </p:cNvPr>
          <p:cNvSpPr>
            <a:spLocks noGrp="1"/>
          </p:cNvSpPr>
          <p:nvPr>
            <p:ph type="title"/>
          </p:nvPr>
        </p:nvSpPr>
        <p:spPr/>
        <p:txBody>
          <a:bodyPr vert="horz" wrap="square" lIns="68580" tIns="34291" rIns="68580" bIns="34291" numCol="1" rtlCol="0" anchor="b" anchorCtr="0" compatLnSpc="1">
            <a:prstTxWarp prst="textNoShape">
              <a:avLst/>
            </a:prstTxWarp>
            <a:normAutofit/>
          </a:bodyPr>
          <a:lstStyle/>
          <a:p>
            <a:pPr>
              <a:spcAft>
                <a:spcPts val="751"/>
              </a:spcAft>
              <a:tabLst>
                <a:tab pos="1814468" algn="l"/>
                <a:tab pos="2149262" algn="ctr"/>
              </a:tabLst>
            </a:pPr>
            <a:r>
              <a:rPr lang="en-US" sz="3200" dirty="0"/>
              <a:t>The psychology of attraction and repulsion in business</a:t>
            </a:r>
          </a:p>
        </p:txBody>
      </p:sp>
      <p:sp>
        <p:nvSpPr>
          <p:cNvPr id="3" name="Subtitle 2">
            <a:extLst>
              <a:ext uri="{FF2B5EF4-FFF2-40B4-BE49-F238E27FC236}">
                <a16:creationId xmlns:a16="http://schemas.microsoft.com/office/drawing/2014/main" xmlns="" id="{D4D73D98-C5CE-453E-B3F4-0D9FB5F1470C}"/>
              </a:ext>
            </a:extLst>
          </p:cNvPr>
          <p:cNvSpPr>
            <a:spLocks noGrp="1"/>
          </p:cNvSpPr>
          <p:nvPr>
            <p:ph type="body" idx="1"/>
          </p:nvPr>
        </p:nvSpPr>
        <p:spPr/>
        <p:txBody>
          <a:bodyPr>
            <a:normAutofit/>
          </a:bodyPr>
          <a:lstStyle/>
          <a:p>
            <a:pPr>
              <a:spcBef>
                <a:spcPts val="0"/>
              </a:spcBef>
            </a:pPr>
            <a:r>
              <a:rPr lang="en-US" sz="2400" dirty="0"/>
              <a:t>Psychology of perception</a:t>
            </a:r>
          </a:p>
          <a:p>
            <a:pPr>
              <a:spcBef>
                <a:spcPts val="0"/>
              </a:spcBef>
            </a:pPr>
            <a:endParaRPr lang="en-GB" dirty="0"/>
          </a:p>
        </p:txBody>
      </p:sp>
      <p:sp>
        <p:nvSpPr>
          <p:cNvPr id="4" name="Content Placeholder 3">
            <a:extLst>
              <a:ext uri="{FF2B5EF4-FFF2-40B4-BE49-F238E27FC236}">
                <a16:creationId xmlns:a16="http://schemas.microsoft.com/office/drawing/2014/main" xmlns="" id="{8E57143D-79FA-492D-8C6B-699B70BE629F}"/>
              </a:ext>
            </a:extLst>
          </p:cNvPr>
          <p:cNvSpPr>
            <a:spLocks noGrp="1"/>
          </p:cNvSpPr>
          <p:nvPr>
            <p:ph sz="half" idx="2"/>
          </p:nvPr>
        </p:nvSpPr>
        <p:spPr/>
        <p:txBody>
          <a:bodyPr/>
          <a:lstStyle/>
          <a:p>
            <a:pPr>
              <a:lnSpc>
                <a:spcPct val="100000"/>
              </a:lnSpc>
              <a:spcBef>
                <a:spcPts val="0"/>
              </a:spcBef>
            </a:pPr>
            <a:r>
              <a:rPr lang="en-GB" dirty="0"/>
              <a:t>Introduction to Fast and Slow thinking (Or how we think and how we form judgements)</a:t>
            </a:r>
          </a:p>
          <a:p>
            <a:endParaRPr lang="en-GB" dirty="0"/>
          </a:p>
        </p:txBody>
      </p:sp>
      <p:sp>
        <p:nvSpPr>
          <p:cNvPr id="6" name="Text Placeholder 5">
            <a:extLst>
              <a:ext uri="{FF2B5EF4-FFF2-40B4-BE49-F238E27FC236}">
                <a16:creationId xmlns:a16="http://schemas.microsoft.com/office/drawing/2014/main" xmlns="" id="{28F55A3E-B8B7-4CD0-983F-91F43D525953}"/>
              </a:ext>
            </a:extLst>
          </p:cNvPr>
          <p:cNvSpPr>
            <a:spLocks noGrp="1"/>
          </p:cNvSpPr>
          <p:nvPr>
            <p:ph type="body" sz="quarter" idx="3"/>
          </p:nvPr>
        </p:nvSpPr>
        <p:spPr/>
        <p:txBody>
          <a:bodyPr>
            <a:normAutofit fontScale="92500"/>
          </a:bodyPr>
          <a:lstStyle/>
          <a:p>
            <a:r>
              <a:rPr lang="en-GB" dirty="0"/>
              <a:t>Psychology of communication and engagement</a:t>
            </a:r>
          </a:p>
        </p:txBody>
      </p:sp>
      <p:sp>
        <p:nvSpPr>
          <p:cNvPr id="7" name="Content Placeholder 6">
            <a:extLst>
              <a:ext uri="{FF2B5EF4-FFF2-40B4-BE49-F238E27FC236}">
                <a16:creationId xmlns:a16="http://schemas.microsoft.com/office/drawing/2014/main" xmlns="" id="{42AA7710-FFD1-4F02-9875-C606FAF1BC32}"/>
              </a:ext>
            </a:extLst>
          </p:cNvPr>
          <p:cNvSpPr>
            <a:spLocks noGrp="1"/>
          </p:cNvSpPr>
          <p:nvPr>
            <p:ph sz="quarter" idx="4"/>
          </p:nvPr>
        </p:nvSpPr>
        <p:spPr/>
        <p:txBody>
          <a:bodyPr/>
          <a:lstStyle/>
          <a:p>
            <a:r>
              <a:rPr lang="en-GB" dirty="0"/>
              <a:t>How to recognise other peoples styles and then adapt in order to build rapport and engagement</a:t>
            </a:r>
          </a:p>
        </p:txBody>
      </p:sp>
      <p:sp>
        <p:nvSpPr>
          <p:cNvPr id="8" name="Footer Placeholder 2">
            <a:extLst>
              <a:ext uri="{FF2B5EF4-FFF2-40B4-BE49-F238E27FC236}">
                <a16:creationId xmlns:a16="http://schemas.microsoft.com/office/drawing/2014/main" xmlns="" id="{CF8D6556-28CC-4151-82EF-F0781B87B47C}"/>
              </a:ext>
            </a:extLst>
          </p:cNvPr>
          <p:cNvSpPr>
            <a:spLocks noGrp="1"/>
          </p:cNvSpPr>
          <p:nvPr>
            <p:ph type="ftr" sz="quarter" idx="11"/>
          </p:nvPr>
        </p:nvSpPr>
        <p:spPr>
          <a:xfrm>
            <a:off x="4633256" y="5785592"/>
            <a:ext cx="2539396" cy="352336"/>
          </a:xfrm>
        </p:spPr>
        <p:txBody>
          <a:bodyPr vert="horz" lIns="91440" tIns="45720" rIns="91440" bIns="45720" rtlCol="0" anchor="ctr">
            <a:normAutofit/>
          </a:bodyPr>
          <a:lstStyle/>
          <a:p>
            <a:pPr algn="ctr" defTabSz="914400">
              <a:lnSpc>
                <a:spcPct val="90000"/>
              </a:lnSpc>
              <a:spcAft>
                <a:spcPts val="600"/>
              </a:spcAft>
            </a:pPr>
            <a:r>
              <a:rPr lang="en-US" kern="1200" dirty="0">
                <a:solidFill>
                  <a:schemeClr val="tx1">
                    <a:tint val="75000"/>
                  </a:schemeClr>
                </a:solidFill>
                <a:latin typeface="+mn-lt"/>
                <a:ea typeface="+mn-ea"/>
                <a:cs typeface="+mn-cs"/>
              </a:rPr>
              <a:t>Powered by www.DaVincisWorkshop.co.uk</a:t>
            </a:r>
          </a:p>
        </p:txBody>
      </p:sp>
    </p:spTree>
    <p:extLst>
      <p:ext uri="{BB962C8B-B14F-4D97-AF65-F5344CB8AC3E}">
        <p14:creationId xmlns:p14="http://schemas.microsoft.com/office/powerpoint/2010/main" xmlns="" val="1472218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2E52BB-E496-4990-BE19-BE7D8AFE04C9}"/>
              </a:ext>
            </a:extLst>
          </p:cNvPr>
          <p:cNvSpPr>
            <a:spLocks noGrp="1"/>
          </p:cNvSpPr>
          <p:nvPr>
            <p:ph type="title" idx="4294967295"/>
          </p:nvPr>
        </p:nvSpPr>
        <p:spPr>
          <a:xfrm>
            <a:off x="699129" y="2994106"/>
            <a:ext cx="5203825" cy="1738232"/>
          </a:xfrm>
        </p:spPr>
        <p:txBody>
          <a:bodyPr vert="horz" lIns="91440" tIns="45720" rIns="91440" bIns="45720" rtlCol="0" anchor="ctr">
            <a:normAutofit/>
          </a:bodyPr>
          <a:lstStyle/>
          <a:p>
            <a:pPr>
              <a:spcAft>
                <a:spcPts val="1000"/>
              </a:spcAft>
              <a:tabLst>
                <a:tab pos="2419350" algn="l"/>
                <a:tab pos="2865755" algn="ctr"/>
              </a:tabLst>
            </a:pPr>
            <a:r>
              <a:rPr lang="en-US" sz="2400" dirty="0"/>
              <a:t>Additional slides, resources and exercises available at…</a:t>
            </a:r>
            <a:br>
              <a:rPr lang="en-US" sz="2400" dirty="0"/>
            </a:br>
            <a:r>
              <a:rPr lang="en-US" sz="2400" dirty="0"/>
              <a:t/>
            </a:r>
            <a:br>
              <a:rPr lang="en-US" sz="2400" dirty="0"/>
            </a:br>
            <a:r>
              <a:rPr lang="en-US" sz="2400" dirty="0"/>
              <a:t> </a:t>
            </a:r>
            <a:r>
              <a:rPr lang="en-US" sz="2400" dirty="0">
                <a:solidFill>
                  <a:srgbClr val="C00000"/>
                </a:solidFill>
              </a:rPr>
              <a:t>www.davincisworkshop.co.uk</a:t>
            </a:r>
          </a:p>
        </p:txBody>
      </p:sp>
      <p:pic>
        <p:nvPicPr>
          <p:cNvPr id="6" name="Picture 5">
            <a:extLst>
              <a:ext uri="{FF2B5EF4-FFF2-40B4-BE49-F238E27FC236}">
                <a16:creationId xmlns:a16="http://schemas.microsoft.com/office/drawing/2014/main" xmlns="" id="{8B88AF02-E7EC-4E79-B247-AB759E6EA381}"/>
              </a:ext>
            </a:extLst>
          </p:cNvPr>
          <p:cNvPicPr>
            <a:picLocks noChangeAspect="1"/>
          </p:cNvPicPr>
          <p:nvPr/>
        </p:nvPicPr>
        <p:blipFill rotWithShape="1">
          <a:blip r:embed="rId3" cstate="print"/>
          <a:srcRect l="6212" r="14805" b="2"/>
          <a:stretch/>
        </p:blipFill>
        <p:spPr>
          <a:xfrm>
            <a:off x="4381500" y="487517"/>
            <a:ext cx="7111371" cy="5064436"/>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
        <p:nvSpPr>
          <p:cNvPr id="3" name="TextBox 2">
            <a:extLst>
              <a:ext uri="{FF2B5EF4-FFF2-40B4-BE49-F238E27FC236}">
                <a16:creationId xmlns:a16="http://schemas.microsoft.com/office/drawing/2014/main" xmlns="" id="{91AB9DEE-D910-44FC-AC31-474E0842759A}"/>
              </a:ext>
            </a:extLst>
          </p:cNvPr>
          <p:cNvSpPr txBox="1"/>
          <p:nvPr/>
        </p:nvSpPr>
        <p:spPr>
          <a:xfrm>
            <a:off x="699129" y="2174491"/>
            <a:ext cx="3187071" cy="646331"/>
          </a:xfrm>
          <a:prstGeom prst="rect">
            <a:avLst/>
          </a:prstGeom>
          <a:noFill/>
        </p:spPr>
        <p:txBody>
          <a:bodyPr wrap="square" rtlCol="0">
            <a:spAutoFit/>
          </a:bodyPr>
          <a:lstStyle/>
          <a:p>
            <a:r>
              <a:rPr lang="en-GB" sz="3600" dirty="0">
                <a:solidFill>
                  <a:srgbClr val="C00000"/>
                </a:solidFill>
                <a:latin typeface="+mj-lt"/>
                <a:ea typeface="+mj-ea"/>
                <a:cs typeface="+mj-cs"/>
              </a:rPr>
              <a:t>The Inner Ape</a:t>
            </a:r>
          </a:p>
        </p:txBody>
      </p:sp>
      <p:sp>
        <p:nvSpPr>
          <p:cNvPr id="5" name="Footer Placeholder 2">
            <a:extLst>
              <a:ext uri="{FF2B5EF4-FFF2-40B4-BE49-F238E27FC236}">
                <a16:creationId xmlns:a16="http://schemas.microsoft.com/office/drawing/2014/main" xmlns="" id="{6CFD1F65-6223-4EB8-957A-825C2BB5E996}"/>
              </a:ext>
            </a:extLst>
          </p:cNvPr>
          <p:cNvSpPr>
            <a:spLocks noGrp="1"/>
          </p:cNvSpPr>
          <p:nvPr>
            <p:ph type="ftr" sz="quarter" idx="11"/>
          </p:nvPr>
        </p:nvSpPr>
        <p:spPr>
          <a:xfrm>
            <a:off x="4633256" y="5785592"/>
            <a:ext cx="2539396" cy="352336"/>
          </a:xfrm>
        </p:spPr>
        <p:txBody>
          <a:bodyPr vert="horz" lIns="91440" tIns="45720" rIns="91440" bIns="45720" rtlCol="0" anchor="ctr">
            <a:normAutofit/>
          </a:bodyPr>
          <a:lstStyle/>
          <a:p>
            <a:pPr algn="ctr" defTabSz="914400">
              <a:lnSpc>
                <a:spcPct val="90000"/>
              </a:lnSpc>
              <a:spcAft>
                <a:spcPts val="600"/>
              </a:spcAft>
            </a:pPr>
            <a:r>
              <a:rPr lang="en-US" kern="1200" dirty="0">
                <a:solidFill>
                  <a:schemeClr val="tx1">
                    <a:tint val="75000"/>
                  </a:schemeClr>
                </a:solidFill>
                <a:latin typeface="+mn-lt"/>
                <a:ea typeface="+mn-ea"/>
                <a:cs typeface="+mn-cs"/>
              </a:rPr>
              <a:t>Powered by www.DaVincisWorkshop.co.uk</a:t>
            </a:r>
          </a:p>
        </p:txBody>
      </p:sp>
    </p:spTree>
    <p:extLst>
      <p:ext uri="{BB962C8B-B14F-4D97-AF65-F5344CB8AC3E}">
        <p14:creationId xmlns:p14="http://schemas.microsoft.com/office/powerpoint/2010/main" xmlns="" val="2839523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itle 2"/>
          <p:cNvSpPr>
            <a:spLocks noGrp="1"/>
          </p:cNvSpPr>
          <p:nvPr>
            <p:ph type="title"/>
          </p:nvPr>
        </p:nvSpPr>
        <p:spPr>
          <a:xfrm>
            <a:off x="0" y="657226"/>
            <a:ext cx="9585455" cy="684213"/>
          </a:xfrm>
        </p:spPr>
        <p:txBody>
          <a:bodyPr>
            <a:normAutofit fontScale="90000"/>
          </a:bodyPr>
          <a:lstStyle/>
          <a:p>
            <a:pPr algn="ctr"/>
            <a:r>
              <a:rPr lang="en-GB" altLang="en-US" dirty="0"/>
              <a:t>How well do you know your key stakeholders?</a:t>
            </a:r>
          </a:p>
        </p:txBody>
      </p:sp>
      <p:graphicFrame>
        <p:nvGraphicFramePr>
          <p:cNvPr id="2" name="Table 1"/>
          <p:cNvGraphicFramePr>
            <a:graphicFrameLocks noGrp="1"/>
          </p:cNvGraphicFramePr>
          <p:nvPr>
            <p:extLst>
              <p:ext uri="{D42A27DB-BD31-4B8C-83A1-F6EECF244321}">
                <p14:modId xmlns:p14="http://schemas.microsoft.com/office/powerpoint/2010/main" xmlns="" val="3770496033"/>
              </p:ext>
            </p:extLst>
          </p:nvPr>
        </p:nvGraphicFramePr>
        <p:xfrm>
          <a:off x="776615" y="1540701"/>
          <a:ext cx="10809959" cy="4167155"/>
        </p:xfrm>
        <a:graphic>
          <a:graphicData uri="http://schemas.openxmlformats.org/drawingml/2006/table">
            <a:tbl>
              <a:tblPr firstRow="1" bandRow="1">
                <a:tableStyleId>{F5AB1C69-6EDB-4FF4-983F-18BD219EF322}</a:tableStyleId>
              </a:tblPr>
              <a:tblGrid>
                <a:gridCol w="1683518">
                  <a:extLst>
                    <a:ext uri="{9D8B030D-6E8A-4147-A177-3AD203B41FA5}">
                      <a16:colId xmlns:a16="http://schemas.microsoft.com/office/drawing/2014/main" xmlns="" val="20000"/>
                    </a:ext>
                  </a:extLst>
                </a:gridCol>
                <a:gridCol w="2303762">
                  <a:extLst>
                    <a:ext uri="{9D8B030D-6E8A-4147-A177-3AD203B41FA5}">
                      <a16:colId xmlns:a16="http://schemas.microsoft.com/office/drawing/2014/main" xmlns="" val="20001"/>
                    </a:ext>
                  </a:extLst>
                </a:gridCol>
                <a:gridCol w="2498695">
                  <a:extLst>
                    <a:ext uri="{9D8B030D-6E8A-4147-A177-3AD203B41FA5}">
                      <a16:colId xmlns:a16="http://schemas.microsoft.com/office/drawing/2014/main" xmlns="" val="20002"/>
                    </a:ext>
                  </a:extLst>
                </a:gridCol>
                <a:gridCol w="2020223">
                  <a:extLst>
                    <a:ext uri="{9D8B030D-6E8A-4147-A177-3AD203B41FA5}">
                      <a16:colId xmlns:a16="http://schemas.microsoft.com/office/drawing/2014/main" xmlns="" val="20003"/>
                    </a:ext>
                  </a:extLst>
                </a:gridCol>
                <a:gridCol w="2303761">
                  <a:extLst>
                    <a:ext uri="{9D8B030D-6E8A-4147-A177-3AD203B41FA5}">
                      <a16:colId xmlns:a16="http://schemas.microsoft.com/office/drawing/2014/main" xmlns="" val="20004"/>
                    </a:ext>
                  </a:extLst>
                </a:gridCol>
              </a:tblGrid>
              <a:tr h="896734">
                <a:tc>
                  <a:txBody>
                    <a:bodyPr/>
                    <a:lstStyle/>
                    <a:p>
                      <a:r>
                        <a:rPr lang="en-GB" sz="1800" dirty="0"/>
                        <a:t>Stakeholder</a:t>
                      </a:r>
                    </a:p>
                  </a:txBody>
                  <a:tcPr/>
                </a:tc>
                <a:tc>
                  <a:txBody>
                    <a:bodyPr/>
                    <a:lstStyle/>
                    <a:p>
                      <a:r>
                        <a:rPr lang="en-GB" sz="1800" dirty="0"/>
                        <a:t>Inner Ape  preference</a:t>
                      </a:r>
                    </a:p>
                  </a:txBody>
                  <a:tcPr/>
                </a:tc>
                <a:tc>
                  <a:txBody>
                    <a:bodyPr/>
                    <a:lstStyle/>
                    <a:p>
                      <a:r>
                        <a:rPr lang="en-GB" sz="1800" dirty="0"/>
                        <a:t>Preferred  communication channel</a:t>
                      </a:r>
                    </a:p>
                  </a:txBody>
                  <a:tcPr/>
                </a:tc>
                <a:tc>
                  <a:txBody>
                    <a:bodyPr/>
                    <a:lstStyle/>
                    <a:p>
                      <a:r>
                        <a:rPr lang="en-GB" sz="1800" dirty="0"/>
                        <a:t>Level of contact</a:t>
                      </a:r>
                    </a:p>
                  </a:txBody>
                  <a:tcPr/>
                </a:tc>
                <a:tc>
                  <a:txBody>
                    <a:bodyPr/>
                    <a:lstStyle/>
                    <a:p>
                      <a:r>
                        <a:rPr lang="en-GB" sz="1800" dirty="0"/>
                        <a:t>Motivators</a:t>
                      </a:r>
                    </a:p>
                  </a:txBody>
                  <a:tcPr/>
                </a:tc>
                <a:extLst>
                  <a:ext uri="{0D108BD9-81ED-4DB2-BD59-A6C34878D82A}">
                    <a16:rowId xmlns:a16="http://schemas.microsoft.com/office/drawing/2014/main" xmlns="" val="10000"/>
                  </a:ext>
                </a:extLst>
              </a:tr>
              <a:tr h="1681377">
                <a:tc>
                  <a:txBody>
                    <a:bodyPr/>
                    <a:lstStyle/>
                    <a:p>
                      <a:pPr>
                        <a:lnSpc>
                          <a:spcPct val="100000"/>
                        </a:lnSpc>
                        <a:spcBef>
                          <a:spcPts val="0"/>
                        </a:spcBef>
                        <a:spcAft>
                          <a:spcPts val="0"/>
                        </a:spcAft>
                      </a:pPr>
                      <a:r>
                        <a:rPr lang="en-GB" sz="1800" dirty="0"/>
                        <a:t>David Jones</a:t>
                      </a:r>
                    </a:p>
                  </a:txBody>
                  <a:tcPr anchor="ctr"/>
                </a:tc>
                <a:tc>
                  <a:txBody>
                    <a:bodyPr/>
                    <a:lstStyle/>
                    <a:p>
                      <a:pPr>
                        <a:lnSpc>
                          <a:spcPct val="100000"/>
                        </a:lnSpc>
                        <a:spcBef>
                          <a:spcPts val="0"/>
                        </a:spcBef>
                        <a:spcAft>
                          <a:spcPts val="0"/>
                        </a:spcAft>
                      </a:pPr>
                      <a:r>
                        <a:rPr lang="en-GB" sz="1800" dirty="0">
                          <a:solidFill>
                            <a:srgbClr val="FF0000"/>
                          </a:solidFill>
                        </a:rPr>
                        <a:t>Challenger</a:t>
                      </a:r>
                      <a:r>
                        <a:rPr lang="en-GB" sz="1800" dirty="0"/>
                        <a:t> / </a:t>
                      </a:r>
                      <a:r>
                        <a:rPr lang="en-GB" sz="1800" dirty="0">
                          <a:solidFill>
                            <a:srgbClr val="0070C0"/>
                          </a:solidFill>
                        </a:rPr>
                        <a:t>Expert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Strong focus on performance, direct, time poor.  Be concise but accurate.</a:t>
                      </a:r>
                    </a:p>
                    <a:p>
                      <a:pPr>
                        <a:lnSpc>
                          <a:spcPct val="100000"/>
                        </a:lnSpc>
                        <a:spcBef>
                          <a:spcPts val="0"/>
                        </a:spcBef>
                        <a:spcAft>
                          <a:spcPts val="0"/>
                        </a:spcAft>
                      </a:pPr>
                      <a:endParaRPr lang="en-GB" sz="1800" dirty="0">
                        <a:solidFill>
                          <a:srgbClr val="0070C0"/>
                        </a:solidFill>
                      </a:endParaRPr>
                    </a:p>
                  </a:txBody>
                  <a:tcPr anchor="ctr"/>
                </a:tc>
                <a:tc>
                  <a:txBody>
                    <a:bodyPr/>
                    <a:lstStyle/>
                    <a:p>
                      <a:pPr>
                        <a:lnSpc>
                          <a:spcPct val="100000"/>
                        </a:lnSpc>
                        <a:spcBef>
                          <a:spcPts val="0"/>
                        </a:spcBef>
                        <a:spcAft>
                          <a:spcPts val="0"/>
                        </a:spcAft>
                      </a:pPr>
                      <a:r>
                        <a:rPr lang="en-GB" sz="1800" dirty="0"/>
                        <a:t>Face to face summary with supporting</a:t>
                      </a:r>
                      <a:r>
                        <a:rPr lang="en-GB" sz="1800" baseline="0" dirty="0"/>
                        <a:t> information  where appropriate. </a:t>
                      </a:r>
                      <a:endParaRPr lang="en-GB" sz="1800" dirty="0"/>
                    </a:p>
                  </a:txBody>
                  <a:tcPr anchor="ctr"/>
                </a:tc>
                <a:tc>
                  <a:txBody>
                    <a:bodyPr/>
                    <a:lstStyle/>
                    <a:p>
                      <a:pPr>
                        <a:lnSpc>
                          <a:spcPct val="100000"/>
                        </a:lnSpc>
                        <a:spcBef>
                          <a:spcPts val="0"/>
                        </a:spcBef>
                        <a:spcAft>
                          <a:spcPts val="0"/>
                        </a:spcAft>
                      </a:pPr>
                      <a:r>
                        <a:rPr lang="en-GB" sz="1800" dirty="0"/>
                        <a:t>Engage at the start of the project</a:t>
                      </a:r>
                      <a:r>
                        <a:rPr lang="en-GB" sz="1800" baseline="0" dirty="0"/>
                        <a:t> and then via a direct report . Engage if/when deadlines slip or when scope is expected to change. </a:t>
                      </a:r>
                      <a:endParaRPr lang="en-GB" sz="1800" dirty="0"/>
                    </a:p>
                  </a:txBody>
                  <a:tcPr anchor="ctr"/>
                </a:tc>
                <a:tc>
                  <a:txBody>
                    <a:bodyPr/>
                    <a:lstStyle/>
                    <a:p>
                      <a:pPr>
                        <a:lnSpc>
                          <a:spcPct val="100000"/>
                        </a:lnSpc>
                        <a:spcBef>
                          <a:spcPts val="0"/>
                        </a:spcBef>
                        <a:spcAft>
                          <a:spcPts val="0"/>
                        </a:spcAft>
                      </a:pPr>
                      <a:r>
                        <a:rPr lang="en-GB" sz="1800" dirty="0"/>
                        <a:t>Interested in impact on  bottom line results. Interested</a:t>
                      </a:r>
                      <a:r>
                        <a:rPr lang="en-GB" sz="1800" baseline="0" dirty="0"/>
                        <a:t> in continuous improvement and innovation. </a:t>
                      </a:r>
                      <a:endParaRPr lang="en-GB" sz="1800" dirty="0"/>
                    </a:p>
                  </a:txBody>
                  <a:tcPr anchor="ctr"/>
                </a:tc>
                <a:extLst>
                  <a:ext uri="{0D108BD9-81ED-4DB2-BD59-A6C34878D82A}">
                    <a16:rowId xmlns:a16="http://schemas.microsoft.com/office/drawing/2014/main" xmlns="" val="10001"/>
                  </a:ext>
                </a:extLst>
              </a:tr>
              <a:tr h="437129">
                <a:tc>
                  <a:txBody>
                    <a:bodyPr/>
                    <a:lstStyle/>
                    <a:p>
                      <a:r>
                        <a:rPr lang="en-GB" sz="1200" dirty="0"/>
                        <a:t>….</a:t>
                      </a:r>
                    </a:p>
                  </a:txBody>
                  <a:tcPr anchor="ctr"/>
                </a:tc>
                <a:tc>
                  <a:txBody>
                    <a:bodyPr/>
                    <a:lstStyle/>
                    <a:p>
                      <a:endParaRPr lang="en-GB" sz="1200" dirty="0"/>
                    </a:p>
                  </a:txBody>
                  <a:tcPr anchor="ctr"/>
                </a:tc>
                <a:tc>
                  <a:txBody>
                    <a:bodyPr/>
                    <a:lstStyle/>
                    <a:p>
                      <a:endParaRPr lang="en-GB" sz="1200" dirty="0"/>
                    </a:p>
                  </a:txBody>
                  <a:tcPr anchor="ctr"/>
                </a:tc>
                <a:tc>
                  <a:txBody>
                    <a:bodyPr/>
                    <a:lstStyle/>
                    <a:p>
                      <a:endParaRPr lang="en-GB" sz="1200" dirty="0"/>
                    </a:p>
                  </a:txBody>
                  <a:tcPr anchor="ctr"/>
                </a:tc>
                <a:tc>
                  <a:txBody>
                    <a:bodyPr/>
                    <a:lstStyle/>
                    <a:p>
                      <a:endParaRPr lang="en-GB" sz="1200" dirty="0"/>
                    </a:p>
                  </a:txBody>
                  <a:tcPr anchor="ctr"/>
                </a:tc>
                <a:extLst>
                  <a:ext uri="{0D108BD9-81ED-4DB2-BD59-A6C34878D82A}">
                    <a16:rowId xmlns:a16="http://schemas.microsoft.com/office/drawing/2014/main" xmlns="" val="10002"/>
                  </a:ext>
                </a:extLst>
              </a:tr>
              <a:tr h="529626">
                <a:tc>
                  <a:txBody>
                    <a:bodyPr/>
                    <a:lstStyle/>
                    <a:p>
                      <a:r>
                        <a:rPr lang="en-GB" sz="1200" dirty="0"/>
                        <a:t>….</a:t>
                      </a:r>
                    </a:p>
                  </a:txBody>
                  <a:tcPr anchor="ctr"/>
                </a:tc>
                <a:tc>
                  <a:txBody>
                    <a:bodyPr/>
                    <a:lstStyle/>
                    <a:p>
                      <a:endParaRPr lang="en-GB" sz="1200" dirty="0"/>
                    </a:p>
                  </a:txBody>
                  <a:tcPr anchor="ctr"/>
                </a:tc>
                <a:tc>
                  <a:txBody>
                    <a:bodyPr/>
                    <a:lstStyle/>
                    <a:p>
                      <a:endParaRPr lang="en-GB" sz="1200" dirty="0"/>
                    </a:p>
                  </a:txBody>
                  <a:tcPr anchor="ctr"/>
                </a:tc>
                <a:tc>
                  <a:txBody>
                    <a:bodyPr/>
                    <a:lstStyle/>
                    <a:p>
                      <a:endParaRPr lang="en-GB" sz="1200" dirty="0"/>
                    </a:p>
                  </a:txBody>
                  <a:tcPr anchor="ctr"/>
                </a:tc>
                <a:tc>
                  <a:txBody>
                    <a:bodyPr/>
                    <a:lstStyle/>
                    <a:p>
                      <a:endParaRPr lang="en-GB" sz="1200" dirty="0"/>
                    </a:p>
                  </a:txBody>
                  <a:tcPr anchor="ctr"/>
                </a:tc>
                <a:extLst>
                  <a:ext uri="{0D108BD9-81ED-4DB2-BD59-A6C34878D82A}">
                    <a16:rowId xmlns:a16="http://schemas.microsoft.com/office/drawing/2014/main" xmlns="" val="10003"/>
                  </a:ext>
                </a:extLst>
              </a:tr>
            </a:tbl>
          </a:graphicData>
        </a:graphic>
      </p:graphicFrame>
      <p:sp>
        <p:nvSpPr>
          <p:cNvPr id="6" name="Footer Placeholder 2">
            <a:extLst>
              <a:ext uri="{FF2B5EF4-FFF2-40B4-BE49-F238E27FC236}">
                <a16:creationId xmlns:a16="http://schemas.microsoft.com/office/drawing/2014/main" xmlns="" id="{54A9CAD4-4D86-425D-8D5F-7592E01F63D3}"/>
              </a:ext>
            </a:extLst>
          </p:cNvPr>
          <p:cNvSpPr txBox="1">
            <a:spLocks/>
          </p:cNvSpPr>
          <p:nvPr/>
        </p:nvSpPr>
        <p:spPr>
          <a:xfrm>
            <a:off x="4643274" y="5785592"/>
            <a:ext cx="2905452" cy="331429"/>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lnSpc>
                <a:spcPct val="90000"/>
              </a:lnSpc>
              <a:spcAft>
                <a:spcPts val="600"/>
              </a:spcAft>
            </a:pPr>
            <a:r>
              <a:rPr lang="en-US" sz="1000">
                <a:solidFill>
                  <a:schemeClr val="tx1">
                    <a:tint val="75000"/>
                  </a:schemeClr>
                </a:solidFill>
              </a:rPr>
              <a:t>Powered by www.DaVincisWorkshop.co.uk</a:t>
            </a:r>
            <a:endParaRPr lang="en-US" sz="1000" dirty="0">
              <a:solidFill>
                <a:schemeClr val="tx1">
                  <a:tint val="75000"/>
                </a:schemeClr>
              </a:solidFill>
            </a:endParaRPr>
          </a:p>
        </p:txBody>
      </p:sp>
    </p:spTree>
    <p:custDataLst>
      <p:tags r:id="rId1"/>
    </p:custDataLst>
    <p:extLst>
      <p:ext uri="{BB962C8B-B14F-4D97-AF65-F5344CB8AC3E}">
        <p14:creationId xmlns:p14="http://schemas.microsoft.com/office/powerpoint/2010/main" xmlns="" val="2059339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itle 2"/>
          <p:cNvSpPr>
            <a:spLocks noGrp="1"/>
          </p:cNvSpPr>
          <p:nvPr>
            <p:ph type="title"/>
          </p:nvPr>
        </p:nvSpPr>
        <p:spPr>
          <a:xfrm>
            <a:off x="2063750" y="657226"/>
            <a:ext cx="8064500" cy="684213"/>
          </a:xfrm>
        </p:spPr>
        <p:txBody>
          <a:bodyPr>
            <a:normAutofit/>
          </a:bodyPr>
          <a:lstStyle/>
          <a:p>
            <a:r>
              <a:rPr lang="en-GB" altLang="en-US" dirty="0"/>
              <a:t>Who are your key stakeholders?</a:t>
            </a:r>
          </a:p>
        </p:txBody>
      </p:sp>
      <p:pic>
        <p:nvPicPr>
          <p:cNvPr id="7" name="Picture 2"/>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42938" y="2487573"/>
            <a:ext cx="3456384" cy="28797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ctangle 1"/>
          <p:cNvSpPr/>
          <p:nvPr/>
        </p:nvSpPr>
        <p:spPr>
          <a:xfrm>
            <a:off x="2783632" y="1519703"/>
            <a:ext cx="6228184" cy="707886"/>
          </a:xfrm>
          <a:prstGeom prst="rect">
            <a:avLst/>
          </a:prstGeom>
        </p:spPr>
        <p:txBody>
          <a:bodyPr wrap="square">
            <a:spAutoFit/>
          </a:bodyPr>
          <a:lstStyle/>
          <a:p>
            <a:r>
              <a:rPr lang="en-GB" sz="2000" b="1" dirty="0">
                <a:ea typeface="Times New Roman"/>
                <a:cs typeface="Arial"/>
              </a:rPr>
              <a:t>“Treating all stakeholders equally is a recipe for disaster.”</a:t>
            </a:r>
            <a:endParaRPr lang="en-GB" sz="1400" dirty="0">
              <a:ea typeface="Times New Roman"/>
            </a:endParaRPr>
          </a:p>
        </p:txBody>
      </p:sp>
      <p:sp>
        <p:nvSpPr>
          <p:cNvPr id="3" name="Rectangle 2"/>
          <p:cNvSpPr/>
          <p:nvPr/>
        </p:nvSpPr>
        <p:spPr>
          <a:xfrm>
            <a:off x="5519936" y="2708920"/>
            <a:ext cx="4572000" cy="1938992"/>
          </a:xfrm>
          <a:prstGeom prst="rect">
            <a:avLst/>
          </a:prstGeom>
        </p:spPr>
        <p:txBody>
          <a:bodyPr>
            <a:spAutoFit/>
          </a:bodyPr>
          <a:lstStyle/>
          <a:p>
            <a:r>
              <a:rPr lang="en-GB" sz="2000" dirty="0">
                <a:ea typeface="Times New Roman"/>
                <a:cs typeface="Arial"/>
              </a:rPr>
              <a:t>Taking your role, write down who your key stakeholders are, they may be your team, your peers, managers above you or a project team… </a:t>
            </a:r>
          </a:p>
          <a:p>
            <a:endParaRPr lang="en-GB" sz="2000" dirty="0">
              <a:ea typeface="Times New Roman"/>
              <a:cs typeface="Arial"/>
            </a:endParaRPr>
          </a:p>
          <a:p>
            <a:r>
              <a:rPr lang="en-GB" sz="2000" dirty="0">
                <a:ea typeface="Times New Roman"/>
                <a:cs typeface="Arial"/>
              </a:rPr>
              <a:t>Plot them into the Power/Interest Map.</a:t>
            </a:r>
            <a:endParaRPr lang="en-GB" sz="2000" dirty="0">
              <a:ea typeface="Times New Roman"/>
            </a:endParaRPr>
          </a:p>
        </p:txBody>
      </p:sp>
      <p:sp>
        <p:nvSpPr>
          <p:cNvPr id="6" name="Footer Placeholder 2">
            <a:extLst>
              <a:ext uri="{FF2B5EF4-FFF2-40B4-BE49-F238E27FC236}">
                <a16:creationId xmlns:a16="http://schemas.microsoft.com/office/drawing/2014/main" xmlns="" id="{4E67A9FF-73CD-4A7E-9C5C-7816F05F1984}"/>
              </a:ext>
            </a:extLst>
          </p:cNvPr>
          <p:cNvSpPr txBox="1">
            <a:spLocks/>
          </p:cNvSpPr>
          <p:nvPr/>
        </p:nvSpPr>
        <p:spPr>
          <a:xfrm>
            <a:off x="4643274" y="5785592"/>
            <a:ext cx="2905452" cy="331429"/>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lnSpc>
                <a:spcPct val="90000"/>
              </a:lnSpc>
              <a:spcAft>
                <a:spcPts val="600"/>
              </a:spcAft>
            </a:pPr>
            <a:r>
              <a:rPr lang="en-US" sz="1000">
                <a:solidFill>
                  <a:schemeClr val="tx1">
                    <a:tint val="75000"/>
                  </a:schemeClr>
                </a:solidFill>
              </a:rPr>
              <a:t>Powered by www.DaVincisWorkshop.co.uk</a:t>
            </a:r>
            <a:endParaRPr lang="en-US" sz="1000" dirty="0">
              <a:solidFill>
                <a:schemeClr val="tx1">
                  <a:tint val="75000"/>
                </a:schemeClr>
              </a:solidFill>
            </a:endParaRPr>
          </a:p>
        </p:txBody>
      </p:sp>
    </p:spTree>
    <p:custDataLst>
      <p:tags r:id="rId1"/>
    </p:custDataLst>
    <p:extLst>
      <p:ext uri="{BB962C8B-B14F-4D97-AF65-F5344CB8AC3E}">
        <p14:creationId xmlns:p14="http://schemas.microsoft.com/office/powerpoint/2010/main" xmlns="" val="159949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itle 2"/>
          <p:cNvSpPr>
            <a:spLocks noGrp="1"/>
          </p:cNvSpPr>
          <p:nvPr>
            <p:ph type="title"/>
          </p:nvPr>
        </p:nvSpPr>
        <p:spPr>
          <a:xfrm>
            <a:off x="2063750" y="657226"/>
            <a:ext cx="8064500" cy="684213"/>
          </a:xfrm>
        </p:spPr>
        <p:txBody>
          <a:bodyPr>
            <a:normAutofit/>
          </a:bodyPr>
          <a:lstStyle/>
          <a:p>
            <a:r>
              <a:rPr lang="en-GB" altLang="en-US" dirty="0"/>
              <a:t>What are your biggest challenges?</a:t>
            </a:r>
          </a:p>
        </p:txBody>
      </p:sp>
      <p:pic>
        <p:nvPicPr>
          <p:cNvPr id="7" name="Picture 2"/>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42938" y="2487573"/>
            <a:ext cx="3456384" cy="28797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ctangle 1"/>
          <p:cNvSpPr/>
          <p:nvPr/>
        </p:nvSpPr>
        <p:spPr>
          <a:xfrm>
            <a:off x="2783632" y="1519703"/>
            <a:ext cx="6696744" cy="400110"/>
          </a:xfrm>
          <a:prstGeom prst="rect">
            <a:avLst/>
          </a:prstGeom>
        </p:spPr>
        <p:txBody>
          <a:bodyPr wrap="square">
            <a:spAutoFit/>
          </a:bodyPr>
          <a:lstStyle/>
          <a:p>
            <a:r>
              <a:rPr lang="en-GB" sz="2000" dirty="0">
                <a:solidFill>
                  <a:prstClr val="black"/>
                </a:solidFill>
                <a:ea typeface="Times New Roman"/>
                <a:cs typeface="Arial"/>
              </a:rPr>
              <a:t>“Treating all stakeholders equally is a recipe for disaster.”</a:t>
            </a:r>
            <a:endParaRPr lang="en-GB" sz="1400" dirty="0">
              <a:solidFill>
                <a:prstClr val="black"/>
              </a:solidFill>
              <a:ea typeface="Times New Roman"/>
            </a:endParaRPr>
          </a:p>
        </p:txBody>
      </p:sp>
      <p:sp>
        <p:nvSpPr>
          <p:cNvPr id="3" name="Rectangle 2"/>
          <p:cNvSpPr/>
          <p:nvPr/>
        </p:nvSpPr>
        <p:spPr>
          <a:xfrm>
            <a:off x="5519936" y="2708921"/>
            <a:ext cx="5148064" cy="830997"/>
          </a:xfrm>
          <a:prstGeom prst="rect">
            <a:avLst/>
          </a:prstGeom>
        </p:spPr>
        <p:txBody>
          <a:bodyPr wrap="square">
            <a:spAutoFit/>
          </a:bodyPr>
          <a:lstStyle/>
          <a:p>
            <a:r>
              <a:rPr lang="en-GB" sz="1600" b="1" dirty="0">
                <a:solidFill>
                  <a:prstClr val="black"/>
                </a:solidFill>
                <a:ea typeface="Times New Roman"/>
              </a:rPr>
              <a:t>Exercise</a:t>
            </a:r>
          </a:p>
          <a:p>
            <a:pPr marL="800100" lvl="1" indent="-342900">
              <a:buFont typeface="+mj-lt"/>
              <a:buAutoNum type="arabicPeriod"/>
            </a:pPr>
            <a:r>
              <a:rPr lang="en-GB" sz="1600" dirty="0">
                <a:solidFill>
                  <a:prstClr val="black"/>
                </a:solidFill>
                <a:ea typeface="Times New Roman"/>
              </a:rPr>
              <a:t>Write down the two biggest stakeholder/client   challenges that you currently face </a:t>
            </a:r>
          </a:p>
        </p:txBody>
      </p:sp>
      <p:sp>
        <p:nvSpPr>
          <p:cNvPr id="8" name="Rectangle 7"/>
          <p:cNvSpPr/>
          <p:nvPr/>
        </p:nvSpPr>
        <p:spPr>
          <a:xfrm>
            <a:off x="5519936" y="3564306"/>
            <a:ext cx="4572000" cy="584775"/>
          </a:xfrm>
          <a:prstGeom prst="rect">
            <a:avLst/>
          </a:prstGeom>
        </p:spPr>
        <p:txBody>
          <a:bodyPr>
            <a:spAutoFit/>
          </a:bodyPr>
          <a:lstStyle/>
          <a:p>
            <a:pPr lvl="1"/>
            <a:r>
              <a:rPr lang="en-GB" sz="1600" dirty="0">
                <a:solidFill>
                  <a:prstClr val="black"/>
                </a:solidFill>
                <a:ea typeface="Times New Roman"/>
              </a:rPr>
              <a:t>2.    Create a full communication map (slide 30) for them including their </a:t>
            </a:r>
            <a:r>
              <a:rPr lang="en-GB" sz="1600" dirty="0">
                <a:solidFill>
                  <a:srgbClr val="FF0000"/>
                </a:solidFill>
                <a:ea typeface="Times New Roman"/>
              </a:rPr>
              <a:t>Inner Ape </a:t>
            </a:r>
            <a:r>
              <a:rPr lang="en-GB" sz="1600" dirty="0">
                <a:solidFill>
                  <a:prstClr val="black"/>
                </a:solidFill>
                <a:ea typeface="Times New Roman"/>
              </a:rPr>
              <a:t>style</a:t>
            </a:r>
          </a:p>
        </p:txBody>
      </p:sp>
      <p:sp>
        <p:nvSpPr>
          <p:cNvPr id="9" name="Footer Placeholder 2">
            <a:extLst>
              <a:ext uri="{FF2B5EF4-FFF2-40B4-BE49-F238E27FC236}">
                <a16:creationId xmlns:a16="http://schemas.microsoft.com/office/drawing/2014/main" xmlns="" id="{A4C456CB-7C49-432F-82F9-21819FEE4111}"/>
              </a:ext>
            </a:extLst>
          </p:cNvPr>
          <p:cNvSpPr txBox="1">
            <a:spLocks/>
          </p:cNvSpPr>
          <p:nvPr/>
        </p:nvSpPr>
        <p:spPr>
          <a:xfrm>
            <a:off x="4643274" y="5785592"/>
            <a:ext cx="2905452" cy="331429"/>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lnSpc>
                <a:spcPct val="90000"/>
              </a:lnSpc>
              <a:spcAft>
                <a:spcPts val="600"/>
              </a:spcAft>
            </a:pPr>
            <a:r>
              <a:rPr lang="en-US" sz="1000">
                <a:solidFill>
                  <a:schemeClr val="tx1">
                    <a:tint val="75000"/>
                  </a:schemeClr>
                </a:solidFill>
              </a:rPr>
              <a:t>Powered by www.DaVincisWorkshop.co.uk</a:t>
            </a:r>
            <a:endParaRPr lang="en-US" sz="1000" dirty="0">
              <a:solidFill>
                <a:schemeClr val="tx1">
                  <a:tint val="75000"/>
                </a:schemeClr>
              </a:solidFill>
            </a:endParaRPr>
          </a:p>
        </p:txBody>
      </p:sp>
    </p:spTree>
    <p:custDataLst>
      <p:tags r:id="rId1"/>
    </p:custDataLst>
    <p:extLst>
      <p:ext uri="{BB962C8B-B14F-4D97-AF65-F5344CB8AC3E}">
        <p14:creationId xmlns:p14="http://schemas.microsoft.com/office/powerpoint/2010/main" xmlns="" val="28031175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7B5666-D6C4-4FAB-99A7-10E8B72B2644}"/>
              </a:ext>
            </a:extLst>
          </p:cNvPr>
          <p:cNvSpPr>
            <a:spLocks noGrp="1"/>
          </p:cNvSpPr>
          <p:nvPr>
            <p:ph type="title"/>
          </p:nvPr>
        </p:nvSpPr>
        <p:spPr>
          <a:xfrm>
            <a:off x="2209800" y="2248945"/>
            <a:ext cx="3114675" cy="2809875"/>
          </a:xfrm>
        </p:spPr>
        <p:txBody>
          <a:bodyPr vert="horz" lIns="91440" tIns="45720" rIns="91440" bIns="45720" rtlCol="0" anchor="b">
            <a:normAutofit fontScale="90000"/>
          </a:bodyPr>
          <a:lstStyle/>
          <a:p>
            <a:r>
              <a:rPr lang="en-US" sz="3300" dirty="0"/>
              <a:t>Additional tools …</a:t>
            </a:r>
            <a:br>
              <a:rPr lang="en-US" sz="3300" dirty="0"/>
            </a:br>
            <a:r>
              <a:rPr lang="en-US" sz="3300" dirty="0"/>
              <a:t/>
            </a:r>
            <a:br>
              <a:rPr lang="en-US" sz="3300" dirty="0"/>
            </a:br>
            <a:r>
              <a:rPr lang="en-US" sz="3300" dirty="0"/>
              <a:t>Mapping the Inner Ape to other frameworks…</a:t>
            </a:r>
          </a:p>
        </p:txBody>
      </p:sp>
      <p:pic>
        <p:nvPicPr>
          <p:cNvPr id="6" name="Graphic 5" descr="Magnifying glass">
            <a:extLst>
              <a:ext uri="{FF2B5EF4-FFF2-40B4-BE49-F238E27FC236}">
                <a16:creationId xmlns:a16="http://schemas.microsoft.com/office/drawing/2014/main" xmlns="" id="{B78DF933-0EB1-46AD-ABEB-DACF8274EFEB}"/>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6645620" y="1884535"/>
            <a:ext cx="3336580" cy="3336580"/>
          </a:xfrm>
          <a:prstGeom prst="rect">
            <a:avLst/>
          </a:prstGeom>
        </p:spPr>
      </p:pic>
      <p:sp>
        <p:nvSpPr>
          <p:cNvPr id="4" name="Footer Placeholder 2">
            <a:extLst>
              <a:ext uri="{FF2B5EF4-FFF2-40B4-BE49-F238E27FC236}">
                <a16:creationId xmlns:a16="http://schemas.microsoft.com/office/drawing/2014/main" xmlns="" id="{3FB0C55F-1512-49E7-8276-33BA0608AD17}"/>
              </a:ext>
            </a:extLst>
          </p:cNvPr>
          <p:cNvSpPr txBox="1">
            <a:spLocks/>
          </p:cNvSpPr>
          <p:nvPr/>
        </p:nvSpPr>
        <p:spPr>
          <a:xfrm>
            <a:off x="4643274" y="5785592"/>
            <a:ext cx="2905452" cy="331429"/>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lnSpc>
                <a:spcPct val="90000"/>
              </a:lnSpc>
              <a:spcAft>
                <a:spcPts val="600"/>
              </a:spcAft>
            </a:pPr>
            <a:r>
              <a:rPr lang="en-US" sz="1000">
                <a:solidFill>
                  <a:schemeClr val="tx1">
                    <a:tint val="75000"/>
                  </a:schemeClr>
                </a:solidFill>
              </a:rPr>
              <a:t>Powered by www.DaVincisWorkshop.co.uk</a:t>
            </a:r>
            <a:endParaRPr lang="en-US" sz="1000" dirty="0">
              <a:solidFill>
                <a:schemeClr val="tx1">
                  <a:tint val="75000"/>
                </a:schemeClr>
              </a:solidFill>
            </a:endParaRPr>
          </a:p>
        </p:txBody>
      </p:sp>
    </p:spTree>
    <p:extLst>
      <p:ext uri="{BB962C8B-B14F-4D97-AF65-F5344CB8AC3E}">
        <p14:creationId xmlns:p14="http://schemas.microsoft.com/office/powerpoint/2010/main" xmlns="" val="1601758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92353EBB-CE6D-4A36-956B-04AF29D550FE}"/>
              </a:ext>
            </a:extLst>
          </p:cNvPr>
          <p:cNvSpPr>
            <a:spLocks noGrp="1"/>
          </p:cNvSpPr>
          <p:nvPr>
            <p:ph type="title" idx="4294967295"/>
          </p:nvPr>
        </p:nvSpPr>
        <p:spPr>
          <a:xfrm>
            <a:off x="2132070" y="284800"/>
            <a:ext cx="8407400" cy="746125"/>
          </a:xfrm>
        </p:spPr>
        <p:txBody>
          <a:bodyPr>
            <a:normAutofit/>
          </a:bodyPr>
          <a:lstStyle/>
          <a:p>
            <a:pPr algn="ctr"/>
            <a:r>
              <a:rPr lang="en-GB" sz="2200" dirty="0"/>
              <a:t>The Inner Ape mapped to:</a:t>
            </a:r>
            <a:br>
              <a:rPr lang="en-GB" sz="2200" dirty="0"/>
            </a:br>
            <a:r>
              <a:rPr lang="en-GB" sz="2200" dirty="0"/>
              <a:t> DiSC, Insights, Birds Behavioural Styles, SDI and Prism</a:t>
            </a:r>
          </a:p>
        </p:txBody>
      </p:sp>
      <p:pic>
        <p:nvPicPr>
          <p:cNvPr id="5" name="Picture 4">
            <a:extLst>
              <a:ext uri="{FF2B5EF4-FFF2-40B4-BE49-F238E27FC236}">
                <a16:creationId xmlns:a16="http://schemas.microsoft.com/office/drawing/2014/main" xmlns="" id="{FBB283ED-67E1-4AD7-A066-C4CA7E01FF80}"/>
              </a:ext>
            </a:extLst>
          </p:cNvPr>
          <p:cNvPicPr>
            <a:picLocks noChangeAspect="1"/>
          </p:cNvPicPr>
          <p:nvPr/>
        </p:nvPicPr>
        <p:blipFill>
          <a:blip r:embed="rId2" cstate="print"/>
          <a:stretch>
            <a:fillRect/>
          </a:stretch>
        </p:blipFill>
        <p:spPr>
          <a:xfrm>
            <a:off x="3121406" y="960190"/>
            <a:ext cx="5949188" cy="5091857"/>
          </a:xfrm>
          <a:prstGeom prst="rect">
            <a:avLst/>
          </a:prstGeom>
          <a:ln>
            <a:noFill/>
          </a:ln>
          <a:effectLst>
            <a:outerShdw blurRad="292100" dist="139700" dir="2700000" algn="tl" rotWithShape="0">
              <a:srgbClr val="333333">
                <a:alpha val="65000"/>
              </a:srgbClr>
            </a:outerShdw>
          </a:effectLst>
        </p:spPr>
      </p:pic>
      <p:pic>
        <p:nvPicPr>
          <p:cNvPr id="6" name="Graphic 5" descr="Magnifying glass">
            <a:extLst>
              <a:ext uri="{FF2B5EF4-FFF2-40B4-BE49-F238E27FC236}">
                <a16:creationId xmlns:a16="http://schemas.microsoft.com/office/drawing/2014/main" xmlns="" id="{39EB7DA9-5E29-439E-AAF3-49C839ED01FC}"/>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740665" y="-4535377"/>
            <a:ext cx="19847301" cy="19847301"/>
          </a:xfrm>
          <a:prstGeom prst="rect">
            <a:avLst/>
          </a:prstGeom>
        </p:spPr>
      </p:pic>
    </p:spTree>
    <p:extLst>
      <p:ext uri="{BB962C8B-B14F-4D97-AF65-F5344CB8AC3E}">
        <p14:creationId xmlns:p14="http://schemas.microsoft.com/office/powerpoint/2010/main" xmlns="" val="39486302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92353EBB-CE6D-4A36-956B-04AF29D550FE}"/>
              </a:ext>
            </a:extLst>
          </p:cNvPr>
          <p:cNvSpPr>
            <a:spLocks noGrp="1"/>
          </p:cNvSpPr>
          <p:nvPr>
            <p:ph type="title" idx="4294967295"/>
          </p:nvPr>
        </p:nvSpPr>
        <p:spPr>
          <a:xfrm>
            <a:off x="1891506" y="357600"/>
            <a:ext cx="8408987" cy="744537"/>
          </a:xfrm>
        </p:spPr>
        <p:txBody>
          <a:bodyPr>
            <a:normAutofit/>
          </a:bodyPr>
          <a:lstStyle/>
          <a:p>
            <a:pPr algn="ctr"/>
            <a:r>
              <a:rPr lang="en-GB" sz="2200" dirty="0"/>
              <a:t>The inner Ape mapped to Tetramap and Japanese Blood Types</a:t>
            </a:r>
          </a:p>
        </p:txBody>
      </p:sp>
      <p:grpSp>
        <p:nvGrpSpPr>
          <p:cNvPr id="5" name="Group 4">
            <a:extLst>
              <a:ext uri="{FF2B5EF4-FFF2-40B4-BE49-F238E27FC236}">
                <a16:creationId xmlns:a16="http://schemas.microsoft.com/office/drawing/2014/main" xmlns="" id="{376AC59D-5AE7-45C5-8D3B-038C411397CC}"/>
              </a:ext>
            </a:extLst>
          </p:cNvPr>
          <p:cNvGrpSpPr/>
          <p:nvPr/>
        </p:nvGrpSpPr>
        <p:grpSpPr>
          <a:xfrm>
            <a:off x="3694633" y="1330439"/>
            <a:ext cx="4802731" cy="4197121"/>
            <a:chOff x="0" y="0"/>
            <a:chExt cx="3710077" cy="3526638"/>
          </a:xfrm>
        </p:grpSpPr>
        <p:grpSp>
          <p:nvGrpSpPr>
            <p:cNvPr id="6" name="Group 5">
              <a:extLst>
                <a:ext uri="{FF2B5EF4-FFF2-40B4-BE49-F238E27FC236}">
                  <a16:creationId xmlns:a16="http://schemas.microsoft.com/office/drawing/2014/main" xmlns="" id="{0C11905E-2622-4688-ADEF-2783786D7805}"/>
                </a:ext>
              </a:extLst>
            </p:cNvPr>
            <p:cNvGrpSpPr/>
            <p:nvPr/>
          </p:nvGrpSpPr>
          <p:grpSpPr>
            <a:xfrm>
              <a:off x="283478" y="402854"/>
              <a:ext cx="3230070" cy="3123784"/>
              <a:chOff x="-2272" y="-28946"/>
              <a:chExt cx="3230070" cy="3123784"/>
            </a:xfrm>
          </p:grpSpPr>
          <p:sp>
            <p:nvSpPr>
              <p:cNvPr id="12" name="Text Box 286">
                <a:extLst>
                  <a:ext uri="{FF2B5EF4-FFF2-40B4-BE49-F238E27FC236}">
                    <a16:creationId xmlns:a16="http://schemas.microsoft.com/office/drawing/2014/main" xmlns="" id="{3CD58486-AF2D-445F-A555-B5D22C77266F}"/>
                  </a:ext>
                </a:extLst>
              </p:cNvPr>
              <p:cNvSpPr txBox="1"/>
              <p:nvPr/>
            </p:nvSpPr>
            <p:spPr>
              <a:xfrm rot="18900000">
                <a:off x="2026828" y="2387779"/>
                <a:ext cx="1200970" cy="324128"/>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nSpc>
                    <a:spcPct val="115000"/>
                  </a:lnSpc>
                  <a:spcAft>
                    <a:spcPts val="1000"/>
                  </a:spcAft>
                  <a:defRPr/>
                </a:pPr>
                <a:r>
                  <a:rPr lang="en-GB" sz="1400" b="1">
                    <a:solidFill>
                      <a:srgbClr val="C0504D"/>
                    </a:solidFill>
                    <a:effectLst>
                      <a:outerShdw blurRad="38100" dist="19050" dir="2700000" algn="tl">
                        <a:prstClr val="black">
                          <a:alpha val="40000"/>
                        </a:prstClr>
                      </a:outerShdw>
                    </a:effectLst>
                    <a:latin typeface="Arial" panose="020B0604020202020204" pitchFamily="34" charset="0"/>
                    <a:ea typeface="Calibri" panose="020F0502020204030204" pitchFamily="34" charset="0"/>
                    <a:cs typeface="Times New Roman" panose="02020603050405020304" pitchFamily="18" charset="0"/>
                  </a:rPr>
                  <a:t>Earth (Firm)</a:t>
                </a:r>
                <a:endParaRPr lang="en-GB" sz="11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166">
                <a:extLst>
                  <a:ext uri="{FF2B5EF4-FFF2-40B4-BE49-F238E27FC236}">
                    <a16:creationId xmlns:a16="http://schemas.microsoft.com/office/drawing/2014/main" xmlns="" id="{FC41B18E-BFCF-4920-9E75-84693D324D37}"/>
                  </a:ext>
                </a:extLst>
              </p:cNvPr>
              <p:cNvSpPr txBox="1"/>
              <p:nvPr/>
            </p:nvSpPr>
            <p:spPr>
              <a:xfrm rot="18900000">
                <a:off x="-2272" y="463729"/>
                <a:ext cx="1284069" cy="324128"/>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gn="ctr">
                  <a:lnSpc>
                    <a:spcPct val="115000"/>
                  </a:lnSpc>
                  <a:spcAft>
                    <a:spcPts val="1000"/>
                  </a:spcAft>
                  <a:defRPr/>
                </a:pPr>
                <a:r>
                  <a:rPr lang="en-GB" sz="1400" b="1">
                    <a:solidFill>
                      <a:srgbClr val="0070C0"/>
                    </a:solidFill>
                    <a:effectLst>
                      <a:outerShdw blurRad="38100" dist="19050" dir="2700000" algn="tl">
                        <a:prstClr val="black">
                          <a:alpha val="40000"/>
                        </a:prstClr>
                      </a:outerShdw>
                    </a:effectLst>
                    <a:latin typeface="Arial" panose="020B0604020202020204" pitchFamily="34" charset="0"/>
                    <a:ea typeface="Calibri" panose="020F0502020204030204" pitchFamily="34" charset="0"/>
                    <a:cs typeface="Times New Roman" panose="02020603050405020304" pitchFamily="18" charset="0"/>
                  </a:rPr>
                  <a:t>Water (Calm)</a:t>
                </a:r>
                <a:endParaRPr lang="en-GB" sz="11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171">
                <a:extLst>
                  <a:ext uri="{FF2B5EF4-FFF2-40B4-BE49-F238E27FC236}">
                    <a16:creationId xmlns:a16="http://schemas.microsoft.com/office/drawing/2014/main" xmlns="" id="{340998BE-C680-4720-976C-FEB4B01D7DEA}"/>
                  </a:ext>
                </a:extLst>
              </p:cNvPr>
              <p:cNvSpPr txBox="1"/>
              <p:nvPr/>
            </p:nvSpPr>
            <p:spPr>
              <a:xfrm rot="2700000">
                <a:off x="1901454" y="438329"/>
                <a:ext cx="1258678" cy="324128"/>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gn="ctr">
                  <a:lnSpc>
                    <a:spcPct val="115000"/>
                  </a:lnSpc>
                  <a:spcAft>
                    <a:spcPts val="1000"/>
                  </a:spcAft>
                  <a:defRPr/>
                </a:pPr>
                <a:r>
                  <a:rPr lang="en-GB" sz="1400" b="1">
                    <a:solidFill>
                      <a:srgbClr val="FF0000"/>
                    </a:solidFill>
                    <a:effectLst>
                      <a:outerShdw blurRad="38100" dist="19050" dir="2700000" algn="tl">
                        <a:prstClr val="black">
                          <a:alpha val="40000"/>
                        </a:prstClr>
                      </a:outerShdw>
                    </a:effectLst>
                    <a:latin typeface="Arial" panose="020B0604020202020204" pitchFamily="34" charset="0"/>
                    <a:ea typeface="Calibri" panose="020F0502020204030204" pitchFamily="34" charset="0"/>
                    <a:cs typeface="Times New Roman" panose="02020603050405020304" pitchFamily="18" charset="0"/>
                  </a:rPr>
                  <a:t>Fire (Bright) </a:t>
                </a:r>
                <a:endParaRPr lang="en-GB" sz="11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287">
                <a:extLst>
                  <a:ext uri="{FF2B5EF4-FFF2-40B4-BE49-F238E27FC236}">
                    <a16:creationId xmlns:a16="http://schemas.microsoft.com/office/drawing/2014/main" xmlns="" id="{7B8A60DD-961E-407E-A1EC-287D52DFC4CB}"/>
                  </a:ext>
                </a:extLst>
              </p:cNvPr>
              <p:cNvSpPr txBox="1"/>
              <p:nvPr/>
            </p:nvSpPr>
            <p:spPr>
              <a:xfrm rot="2700000">
                <a:off x="27140" y="2406829"/>
                <a:ext cx="1051891" cy="324128"/>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gn="ctr">
                  <a:lnSpc>
                    <a:spcPct val="115000"/>
                  </a:lnSpc>
                  <a:spcAft>
                    <a:spcPts val="1000"/>
                  </a:spcAft>
                  <a:defRPr/>
                </a:pPr>
                <a:r>
                  <a:rPr lang="en-GB" sz="1400" b="1">
                    <a:solidFill>
                      <a:srgbClr val="00B050"/>
                    </a:solidFill>
                    <a:effectLst>
                      <a:outerShdw blurRad="38100" dist="19050" dir="2700000" algn="tl">
                        <a:prstClr val="black">
                          <a:alpha val="40000"/>
                        </a:prstClr>
                      </a:outerShdw>
                    </a:effectLst>
                    <a:latin typeface="Arial" panose="020B0604020202020204" pitchFamily="34" charset="0"/>
                    <a:ea typeface="Calibri" panose="020F0502020204030204" pitchFamily="34" charset="0"/>
                    <a:cs typeface="Times New Roman" panose="02020603050405020304" pitchFamily="18" charset="0"/>
                  </a:rPr>
                  <a:t>Air (Clear)</a:t>
                </a:r>
                <a:endParaRPr lang="en-GB" sz="11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C23B6C4F-FB4B-4F24-8663-F8E8282F68A9}"/>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6250" y="512128"/>
                <a:ext cx="2216785" cy="2049780"/>
              </a:xfrm>
              <a:prstGeom prst="rect">
                <a:avLst/>
              </a:prstGeom>
              <a:noFill/>
            </p:spPr>
          </p:pic>
        </p:grpSp>
        <p:sp>
          <p:nvSpPr>
            <p:cNvPr id="7" name="Text Box 257">
              <a:extLst>
                <a:ext uri="{FF2B5EF4-FFF2-40B4-BE49-F238E27FC236}">
                  <a16:creationId xmlns:a16="http://schemas.microsoft.com/office/drawing/2014/main" xmlns="" id="{26582E75-2DCF-4F81-A9B1-333D5E11872A}"/>
                </a:ext>
              </a:extLst>
            </p:cNvPr>
            <p:cNvSpPr txBox="1"/>
            <p:nvPr/>
          </p:nvSpPr>
          <p:spPr>
            <a:xfrm>
              <a:off x="60995" y="2571750"/>
              <a:ext cx="518091" cy="688458"/>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115000"/>
                </a:lnSpc>
                <a:spcAft>
                  <a:spcPts val="1000"/>
                </a:spcAft>
                <a:tabLst>
                  <a:tab pos="1555750" algn="l"/>
                </a:tabLst>
                <a:defRPr/>
              </a:pPr>
              <a:r>
                <a:rPr lang="en-GB" sz="3600" b="1">
                  <a:ln w="6604" cap="flat" cmpd="sng" algn="ctr">
                    <a:solidFill>
                      <a:srgbClr val="FF0000"/>
                    </a:solidFill>
                    <a:prstDash val="solid"/>
                    <a:round/>
                  </a:ln>
                  <a:noFill/>
                  <a:effectLst>
                    <a:glow rad="228600">
                      <a:srgbClr val="ED7D31">
                        <a:satMod val="175000"/>
                        <a:alpha val="40000"/>
                      </a:srgbClr>
                    </a:glow>
                    <a:outerShdw dist="38100" dir="2700000" algn="tl">
                      <a:srgbClr val="ED7D31"/>
                    </a:outerShdw>
                  </a:effectLst>
                  <a:latin typeface="Arial" panose="020B0604020202020204" pitchFamily="34" charset="0"/>
                  <a:ea typeface="Calibri" panose="020F0502020204030204" pitchFamily="34" charset="0"/>
                  <a:cs typeface="Times New Roman" panose="02020603050405020304" pitchFamily="18" charset="0"/>
                </a:rPr>
                <a:t>A</a:t>
              </a:r>
              <a:endParaRPr lang="en-GB" sz="11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258">
              <a:extLst>
                <a:ext uri="{FF2B5EF4-FFF2-40B4-BE49-F238E27FC236}">
                  <a16:creationId xmlns:a16="http://schemas.microsoft.com/office/drawing/2014/main" xmlns="" id="{AA0CBAFE-9401-4A82-834D-D050438C4267}"/>
                </a:ext>
              </a:extLst>
            </p:cNvPr>
            <p:cNvSpPr txBox="1"/>
            <p:nvPr/>
          </p:nvSpPr>
          <p:spPr>
            <a:xfrm>
              <a:off x="3166145" y="0"/>
              <a:ext cx="518091" cy="688458"/>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115000"/>
                </a:lnSpc>
                <a:spcAft>
                  <a:spcPts val="1000"/>
                </a:spcAft>
                <a:tabLst>
                  <a:tab pos="1555750" algn="l"/>
                </a:tabLst>
                <a:defRPr/>
              </a:pPr>
              <a:r>
                <a:rPr lang="en-GB" sz="3600" b="1">
                  <a:ln w="6604" cap="flat" cmpd="sng" algn="ctr">
                    <a:solidFill>
                      <a:srgbClr val="FF0000"/>
                    </a:solidFill>
                    <a:prstDash val="solid"/>
                    <a:round/>
                  </a:ln>
                  <a:noFill/>
                  <a:effectLst>
                    <a:glow rad="228600">
                      <a:srgbClr val="ED7D31">
                        <a:satMod val="175000"/>
                        <a:alpha val="40000"/>
                      </a:srgbClr>
                    </a:glow>
                    <a:outerShdw dist="38100" dir="2700000" algn="tl">
                      <a:srgbClr val="ED7D31"/>
                    </a:outerShdw>
                  </a:effectLst>
                  <a:latin typeface="Arial" panose="020B0604020202020204" pitchFamily="34" charset="0"/>
                  <a:ea typeface="Calibri" panose="020F0502020204030204" pitchFamily="34" charset="0"/>
                  <a:cs typeface="Times New Roman" panose="02020603050405020304" pitchFamily="18" charset="0"/>
                </a:rPr>
                <a:t>B</a:t>
              </a:r>
              <a:endParaRPr lang="en-GB" sz="11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271">
              <a:extLst>
                <a:ext uri="{FF2B5EF4-FFF2-40B4-BE49-F238E27FC236}">
                  <a16:creationId xmlns:a16="http://schemas.microsoft.com/office/drawing/2014/main" xmlns="" id="{BF812CF0-9FF3-4DB1-B134-BDA668DD128E}"/>
                </a:ext>
              </a:extLst>
            </p:cNvPr>
            <p:cNvSpPr txBox="1"/>
            <p:nvPr/>
          </p:nvSpPr>
          <p:spPr>
            <a:xfrm>
              <a:off x="3166338" y="2552700"/>
              <a:ext cx="543739" cy="688458"/>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115000"/>
                </a:lnSpc>
                <a:spcAft>
                  <a:spcPts val="1000"/>
                </a:spcAft>
                <a:tabLst>
                  <a:tab pos="1555750" algn="l"/>
                </a:tabLst>
                <a:defRPr/>
              </a:pPr>
              <a:r>
                <a:rPr lang="en-GB" sz="3600" b="1">
                  <a:ln w="6604" cap="flat" cmpd="sng" algn="ctr">
                    <a:solidFill>
                      <a:srgbClr val="FF0000"/>
                    </a:solidFill>
                    <a:prstDash val="solid"/>
                    <a:round/>
                  </a:ln>
                  <a:noFill/>
                  <a:effectLst>
                    <a:glow rad="228600">
                      <a:srgbClr val="ED7D31">
                        <a:satMod val="175000"/>
                        <a:alpha val="40000"/>
                      </a:srgbClr>
                    </a:glow>
                    <a:outerShdw dist="38100" dir="2700000" algn="tl">
                      <a:srgbClr val="ED7D31"/>
                    </a:outerShdw>
                  </a:effectLst>
                  <a:latin typeface="Arial" panose="020B0604020202020204" pitchFamily="34" charset="0"/>
                  <a:ea typeface="Calibri" panose="020F0502020204030204" pitchFamily="34" charset="0"/>
                  <a:cs typeface="Times New Roman" panose="02020603050405020304" pitchFamily="18" charset="0"/>
                </a:rPr>
                <a:t>O</a:t>
              </a:r>
              <a:endParaRPr lang="en-GB" sz="11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272">
              <a:extLst>
                <a:ext uri="{FF2B5EF4-FFF2-40B4-BE49-F238E27FC236}">
                  <a16:creationId xmlns:a16="http://schemas.microsoft.com/office/drawing/2014/main" xmlns="" id="{B08A9A95-86F6-4AE7-9560-245FF33F22C1}"/>
                </a:ext>
              </a:extLst>
            </p:cNvPr>
            <p:cNvSpPr txBox="1"/>
            <p:nvPr/>
          </p:nvSpPr>
          <p:spPr>
            <a:xfrm>
              <a:off x="0" y="0"/>
              <a:ext cx="874395" cy="688458"/>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115000"/>
                </a:lnSpc>
                <a:spcAft>
                  <a:spcPts val="1000"/>
                </a:spcAft>
                <a:tabLst>
                  <a:tab pos="1555750" algn="l"/>
                </a:tabLst>
                <a:defRPr/>
              </a:pPr>
              <a:r>
                <a:rPr lang="en-GB" sz="3600" b="1" dirty="0">
                  <a:ln w="6604" cap="flat" cmpd="sng" algn="ctr">
                    <a:solidFill>
                      <a:srgbClr val="FF0000"/>
                    </a:solidFill>
                    <a:prstDash val="solid"/>
                    <a:round/>
                  </a:ln>
                  <a:noFill/>
                  <a:effectLst>
                    <a:glow rad="228600">
                      <a:srgbClr val="ED7D31">
                        <a:satMod val="175000"/>
                        <a:alpha val="40000"/>
                      </a:srgbClr>
                    </a:glow>
                    <a:outerShdw dist="38100" dir="2700000" algn="tl">
                      <a:srgbClr val="ED7D31"/>
                    </a:outerShdw>
                  </a:effectLst>
                  <a:latin typeface="Arial" panose="020B0604020202020204" pitchFamily="34" charset="0"/>
                  <a:ea typeface="Calibri" panose="020F0502020204030204" pitchFamily="34" charset="0"/>
                  <a:cs typeface="Times New Roman" panose="02020603050405020304" pitchFamily="18" charset="0"/>
                </a:rPr>
                <a:t>AB</a:t>
              </a:r>
              <a:endParaRPr lang="en-GB"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Graphic 16" descr="Magnifying glass">
            <a:extLst>
              <a:ext uri="{FF2B5EF4-FFF2-40B4-BE49-F238E27FC236}">
                <a16:creationId xmlns:a16="http://schemas.microsoft.com/office/drawing/2014/main" xmlns="" id="{3614B68F-09C2-42EE-A06B-B0DC004291CB}"/>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802953" y="-4816537"/>
            <a:ext cx="19643179" cy="19643179"/>
          </a:xfrm>
          <a:prstGeom prst="rect">
            <a:avLst/>
          </a:prstGeom>
        </p:spPr>
      </p:pic>
      <p:sp>
        <p:nvSpPr>
          <p:cNvPr id="18" name="Footer Placeholder 2">
            <a:extLst>
              <a:ext uri="{FF2B5EF4-FFF2-40B4-BE49-F238E27FC236}">
                <a16:creationId xmlns:a16="http://schemas.microsoft.com/office/drawing/2014/main" xmlns="" id="{D46BA2EF-466C-41DE-9212-CCF1A81BC4C8}"/>
              </a:ext>
            </a:extLst>
          </p:cNvPr>
          <p:cNvSpPr txBox="1">
            <a:spLocks/>
          </p:cNvSpPr>
          <p:nvPr/>
        </p:nvSpPr>
        <p:spPr>
          <a:xfrm>
            <a:off x="4643274" y="5785592"/>
            <a:ext cx="2905452" cy="331429"/>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lnSpc>
                <a:spcPct val="90000"/>
              </a:lnSpc>
              <a:spcAft>
                <a:spcPts val="600"/>
              </a:spcAft>
            </a:pPr>
            <a:r>
              <a:rPr lang="en-US" sz="1000">
                <a:solidFill>
                  <a:schemeClr val="tx1">
                    <a:tint val="75000"/>
                  </a:schemeClr>
                </a:solidFill>
              </a:rPr>
              <a:t>Powered by www.DaVincisWorkshop.co.uk</a:t>
            </a:r>
            <a:endParaRPr lang="en-US" sz="1000" dirty="0">
              <a:solidFill>
                <a:schemeClr val="tx1">
                  <a:tint val="75000"/>
                </a:schemeClr>
              </a:solidFill>
            </a:endParaRPr>
          </a:p>
        </p:txBody>
      </p:sp>
    </p:spTree>
    <p:extLst>
      <p:ext uri="{BB962C8B-B14F-4D97-AF65-F5344CB8AC3E}">
        <p14:creationId xmlns:p14="http://schemas.microsoft.com/office/powerpoint/2010/main" xmlns="" val="9114651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92353EBB-CE6D-4A36-956B-04AF29D550FE}"/>
              </a:ext>
            </a:extLst>
          </p:cNvPr>
          <p:cNvSpPr>
            <a:spLocks noGrp="1"/>
          </p:cNvSpPr>
          <p:nvPr>
            <p:ph type="title" idx="4294967295"/>
          </p:nvPr>
        </p:nvSpPr>
        <p:spPr>
          <a:xfrm>
            <a:off x="1892300" y="680082"/>
            <a:ext cx="8407400" cy="746125"/>
          </a:xfrm>
        </p:spPr>
        <p:txBody>
          <a:bodyPr vert="horz" lIns="91440" tIns="45720" rIns="91440" bIns="45720" rtlCol="0" anchor="t">
            <a:normAutofit fontScale="90000"/>
          </a:bodyPr>
          <a:lstStyle/>
          <a:p>
            <a:pPr algn="ctr"/>
            <a:r>
              <a:rPr lang="en-US" sz="2800" dirty="0"/>
              <a:t>The inner Ape mapped to MBTI (where possible)</a:t>
            </a:r>
          </a:p>
        </p:txBody>
      </p:sp>
      <p:graphicFrame>
        <p:nvGraphicFramePr>
          <p:cNvPr id="2" name="Table 1">
            <a:extLst>
              <a:ext uri="{FF2B5EF4-FFF2-40B4-BE49-F238E27FC236}">
                <a16:creationId xmlns:a16="http://schemas.microsoft.com/office/drawing/2014/main" xmlns="" id="{8FD1400C-657C-4AAE-A074-C8F9A9E24672}"/>
              </a:ext>
            </a:extLst>
          </p:cNvPr>
          <p:cNvGraphicFramePr>
            <a:graphicFrameLocks noGrp="1"/>
          </p:cNvGraphicFramePr>
          <p:nvPr>
            <p:extLst>
              <p:ext uri="{D42A27DB-BD31-4B8C-83A1-F6EECF244321}">
                <p14:modId xmlns:p14="http://schemas.microsoft.com/office/powerpoint/2010/main" xmlns="" val="3330452409"/>
              </p:ext>
            </p:extLst>
          </p:nvPr>
        </p:nvGraphicFramePr>
        <p:xfrm>
          <a:off x="2151531" y="1261821"/>
          <a:ext cx="7888938" cy="4651505"/>
        </p:xfrm>
        <a:graphic>
          <a:graphicData uri="http://schemas.openxmlformats.org/drawingml/2006/table">
            <a:tbl>
              <a:tblPr firstRow="1" firstCol="1" bandRow="1">
                <a:noFill/>
              </a:tblPr>
              <a:tblGrid>
                <a:gridCol w="3944469">
                  <a:extLst>
                    <a:ext uri="{9D8B030D-6E8A-4147-A177-3AD203B41FA5}">
                      <a16:colId xmlns:a16="http://schemas.microsoft.com/office/drawing/2014/main" xmlns="" val="1207460685"/>
                    </a:ext>
                  </a:extLst>
                </a:gridCol>
                <a:gridCol w="3944469">
                  <a:extLst>
                    <a:ext uri="{9D8B030D-6E8A-4147-A177-3AD203B41FA5}">
                      <a16:colId xmlns:a16="http://schemas.microsoft.com/office/drawing/2014/main" xmlns="" val="2883096492"/>
                    </a:ext>
                  </a:extLst>
                </a:gridCol>
              </a:tblGrid>
              <a:tr h="1069617">
                <a:tc>
                  <a:txBody>
                    <a:bodyPr/>
                    <a:lstStyle/>
                    <a:p>
                      <a:pPr algn="l" fontAlgn="t">
                        <a:lnSpc>
                          <a:spcPct val="115000"/>
                        </a:lnSpc>
                        <a:spcBef>
                          <a:spcPts val="0"/>
                        </a:spcBef>
                        <a:spcAft>
                          <a:spcPts val="0"/>
                        </a:spcAft>
                        <a:tabLst>
                          <a:tab pos="2419350" algn="l"/>
                        </a:tabLst>
                      </a:pPr>
                      <a:r>
                        <a:rPr lang="en-GB" sz="1600" b="1" i="0" u="none" strike="noStrike" dirty="0">
                          <a:solidFill>
                            <a:srgbClr val="C00000"/>
                          </a:solidFill>
                          <a:effectLst/>
                          <a:latin typeface="Verdana" panose="020B0604030504040204" pitchFamily="34" charset="0"/>
                          <a:ea typeface="Calibri" panose="020F0502020204030204" pitchFamily="34" charset="0"/>
                          <a:cs typeface="Arial" panose="020B0604020202020204" pitchFamily="34" charset="0"/>
                        </a:rPr>
                        <a:t>MBTI (Jung’s 8 psychological types)</a:t>
                      </a:r>
                      <a:endParaRPr lang="en-GB" sz="1600" b="1" i="0" u="none" strike="noStrike" dirty="0">
                        <a:solidFill>
                          <a:srgbClr val="C00000"/>
                        </a:solidFill>
                        <a:effectLst/>
                        <a:latin typeface="Arial" panose="020B0604020202020204" pitchFamily="34" charset="0"/>
                      </a:endParaRPr>
                    </a:p>
                    <a:p>
                      <a:pPr algn="ctr" fontAlgn="t">
                        <a:lnSpc>
                          <a:spcPct val="115000"/>
                        </a:lnSpc>
                        <a:spcBef>
                          <a:spcPts val="0"/>
                        </a:spcBef>
                        <a:spcAft>
                          <a:spcPts val="0"/>
                        </a:spcAft>
                        <a:tabLst>
                          <a:tab pos="2419350" algn="l"/>
                        </a:tabLst>
                      </a:pPr>
                      <a:r>
                        <a:rPr lang="en-GB" sz="1600" b="1" i="0" u="none" strike="noStrike" dirty="0">
                          <a:solidFill>
                            <a:schemeClr val="tx1">
                              <a:lumMod val="75000"/>
                              <a:lumOff val="25000"/>
                            </a:schemeClr>
                          </a:solidFill>
                          <a:effectLst/>
                          <a:latin typeface="Verdana" panose="020B0604030504040204" pitchFamily="34" charset="0"/>
                          <a:ea typeface="Calibri" panose="020F0502020204030204" pitchFamily="34" charset="0"/>
                          <a:cs typeface="Arial" panose="020B0604020202020204" pitchFamily="34" charset="0"/>
                        </a:rPr>
                        <a:t> </a:t>
                      </a:r>
                      <a:endParaRPr lang="en-GB" sz="1600" b="1" i="0" u="none" strike="noStrike" dirty="0">
                        <a:solidFill>
                          <a:schemeClr val="tx1">
                            <a:lumMod val="75000"/>
                            <a:lumOff val="25000"/>
                          </a:schemeClr>
                        </a:solidFill>
                        <a:effectLst/>
                        <a:latin typeface="Arial" panose="020B0604020202020204" pitchFamily="34" charset="0"/>
                      </a:endParaRPr>
                    </a:p>
                  </a:txBody>
                  <a:tcPr marL="167319" marR="125490" marT="83660" marB="83660">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algn="ctr" fontAlgn="t">
                        <a:lnSpc>
                          <a:spcPct val="115000"/>
                        </a:lnSpc>
                        <a:spcBef>
                          <a:spcPts val="0"/>
                        </a:spcBef>
                        <a:spcAft>
                          <a:spcPts val="0"/>
                        </a:spcAft>
                        <a:tabLst>
                          <a:tab pos="2419350" algn="l"/>
                        </a:tabLst>
                      </a:pPr>
                      <a:r>
                        <a:rPr lang="en-GB" sz="1600" b="1" i="0" u="none" strike="noStrike" dirty="0">
                          <a:solidFill>
                            <a:srgbClr val="C00000"/>
                          </a:solidFill>
                          <a:effectLst/>
                          <a:latin typeface="Verdana" panose="020B0604030504040204" pitchFamily="34" charset="0"/>
                          <a:ea typeface="Calibri" panose="020F0502020204030204" pitchFamily="34" charset="0"/>
                          <a:cs typeface="Arial" panose="020B0604020202020204" pitchFamily="34" charset="0"/>
                        </a:rPr>
                        <a:t>Translates to the Inner Ape as…</a:t>
                      </a:r>
                      <a:endParaRPr lang="en-GB" sz="1600" b="1" i="0" u="none" strike="noStrike" dirty="0">
                        <a:solidFill>
                          <a:srgbClr val="C00000"/>
                        </a:solidFill>
                        <a:effectLst/>
                        <a:latin typeface="Arial" panose="020B0604020202020204" pitchFamily="34" charset="0"/>
                      </a:endParaRPr>
                    </a:p>
                  </a:txBody>
                  <a:tcPr marL="167319" marR="125490" marT="83660" marB="83660">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extLst>
                  <a:ext uri="{0D108BD9-81ED-4DB2-BD59-A6C34878D82A}">
                    <a16:rowId xmlns:a16="http://schemas.microsoft.com/office/drawing/2014/main" xmlns="" val="466489138"/>
                  </a:ext>
                </a:extLst>
              </a:tr>
              <a:tr h="418808">
                <a:tc>
                  <a:txBody>
                    <a:bodyPr/>
                    <a:lstStyle/>
                    <a:p>
                      <a:pPr algn="r" fontAlgn="t">
                        <a:lnSpc>
                          <a:spcPct val="115000"/>
                        </a:lnSpc>
                        <a:spcBef>
                          <a:spcPts val="0"/>
                        </a:spcBef>
                        <a:spcAft>
                          <a:spcPts val="0"/>
                        </a:spcAft>
                        <a:tabLst>
                          <a:tab pos="2419350" algn="l"/>
                        </a:tabLst>
                      </a:pPr>
                      <a:r>
                        <a:rPr lang="en-GB" sz="1600" b="1" i="0" u="none" strike="noStrike" dirty="0">
                          <a:solidFill>
                            <a:schemeClr val="tx1">
                              <a:lumMod val="75000"/>
                              <a:lumOff val="25000"/>
                            </a:schemeClr>
                          </a:solidFill>
                          <a:effectLst/>
                          <a:latin typeface="Verdana" panose="020B0604030504040204" pitchFamily="34" charset="0"/>
                          <a:ea typeface="Calibri" panose="020F0502020204030204" pitchFamily="34" charset="0"/>
                          <a:cs typeface="Arial" panose="020B0604020202020204" pitchFamily="34" charset="0"/>
                        </a:rPr>
                        <a:t>Extraverted sensation</a:t>
                      </a:r>
                      <a:endParaRPr lang="en-GB" sz="1600" b="1" i="0" u="none" strike="noStrike" dirty="0">
                        <a:solidFill>
                          <a:schemeClr val="tx1">
                            <a:lumMod val="75000"/>
                            <a:lumOff val="25000"/>
                          </a:schemeClr>
                        </a:solidFill>
                        <a:effectLst/>
                        <a:latin typeface="Arial" panose="020B0604020202020204" pitchFamily="34" charset="0"/>
                      </a:endParaRPr>
                    </a:p>
                  </a:txBody>
                  <a:tcPr marL="167319" marR="125490" marT="83660" marB="83660">
                    <a:lnL w="19050" cap="flat" cmpd="sng" algn="ctr">
                      <a:noFill/>
                      <a:prstDash val="solid"/>
                    </a:lnL>
                    <a:lnR w="9525" cap="flat" cmpd="sng" algn="ctr">
                      <a:solidFill>
                        <a:srgbClr val="C7C6C1"/>
                      </a:solidFill>
                      <a:prstDash val="solid"/>
                    </a:lnR>
                    <a:lnT w="9525" cap="flat" cmpd="sng" algn="ctr">
                      <a:solidFill>
                        <a:srgbClr val="C7C6C1"/>
                      </a:solidFill>
                      <a:prstDash val="solid"/>
                    </a:lnT>
                    <a:lnB w="12700" cmpd="sng">
                      <a:noFill/>
                      <a:prstDash val="solid"/>
                    </a:lnB>
                    <a:noFill/>
                  </a:tcPr>
                </a:tc>
                <a:tc>
                  <a:txBody>
                    <a:bodyPr/>
                    <a:lstStyle/>
                    <a:p>
                      <a:pPr algn="l" fontAlgn="t">
                        <a:lnSpc>
                          <a:spcPct val="115000"/>
                        </a:lnSpc>
                        <a:spcBef>
                          <a:spcPts val="0"/>
                        </a:spcBef>
                        <a:spcAft>
                          <a:spcPts val="0"/>
                        </a:spcAft>
                        <a:tabLst>
                          <a:tab pos="2419350" algn="l"/>
                        </a:tabLst>
                      </a:pPr>
                      <a:r>
                        <a:rPr lang="en-GB" sz="1600" b="1" i="0" u="none" strike="noStrike">
                          <a:solidFill>
                            <a:srgbClr val="FF0000"/>
                          </a:solidFill>
                          <a:effectLst/>
                          <a:latin typeface="Verdana" panose="020B0604030504040204" pitchFamily="34" charset="0"/>
                          <a:ea typeface="Calibri" panose="020F0502020204030204" pitchFamily="34" charset="0"/>
                          <a:cs typeface="Arial" panose="020B0604020202020204" pitchFamily="34" charset="0"/>
                        </a:rPr>
                        <a:t>Challenger</a:t>
                      </a:r>
                      <a:endParaRPr lang="en-GB" sz="1600" b="1" i="0" u="none" strike="noStrike">
                        <a:solidFill>
                          <a:srgbClr val="FF0000"/>
                        </a:solidFill>
                        <a:effectLst/>
                        <a:latin typeface="Arial" panose="020B0604020202020204" pitchFamily="34" charset="0"/>
                      </a:endParaRPr>
                    </a:p>
                  </a:txBody>
                  <a:tcPr marL="167319" marR="125490" marT="83660" marB="83660">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xmlns="" val="4042038830"/>
                  </a:ext>
                </a:extLst>
              </a:tr>
              <a:tr h="418808">
                <a:tc>
                  <a:txBody>
                    <a:bodyPr/>
                    <a:lstStyle/>
                    <a:p>
                      <a:pPr algn="r" fontAlgn="t">
                        <a:lnSpc>
                          <a:spcPct val="115000"/>
                        </a:lnSpc>
                        <a:spcBef>
                          <a:spcPts val="0"/>
                        </a:spcBef>
                        <a:spcAft>
                          <a:spcPts val="0"/>
                        </a:spcAft>
                        <a:tabLst>
                          <a:tab pos="2419350" algn="l"/>
                        </a:tabLst>
                      </a:pPr>
                      <a:r>
                        <a:rPr lang="en-GB" sz="1600" b="1" i="0" u="none" strike="noStrike">
                          <a:solidFill>
                            <a:schemeClr val="tx1">
                              <a:lumMod val="75000"/>
                              <a:lumOff val="25000"/>
                            </a:schemeClr>
                          </a:solidFill>
                          <a:effectLst/>
                          <a:latin typeface="Verdana" panose="020B0604030504040204" pitchFamily="34" charset="0"/>
                          <a:ea typeface="Calibri" panose="020F0502020204030204" pitchFamily="34" charset="0"/>
                          <a:cs typeface="Arial" panose="020B0604020202020204" pitchFamily="34" charset="0"/>
                        </a:rPr>
                        <a:t>Introverted sensation</a:t>
                      </a:r>
                      <a:endParaRPr lang="en-GB" sz="1600" b="1" i="0" u="none" strike="noStrike">
                        <a:solidFill>
                          <a:schemeClr val="tx1">
                            <a:lumMod val="75000"/>
                            <a:lumOff val="25000"/>
                          </a:schemeClr>
                        </a:solidFill>
                        <a:effectLst/>
                        <a:latin typeface="Arial" panose="020B0604020202020204" pitchFamily="34" charset="0"/>
                      </a:endParaRPr>
                    </a:p>
                  </a:txBody>
                  <a:tcPr marL="167319" marR="125490" marT="83660" marB="83660">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algn="l" fontAlgn="t">
                        <a:lnSpc>
                          <a:spcPct val="115000"/>
                        </a:lnSpc>
                        <a:spcBef>
                          <a:spcPts val="0"/>
                        </a:spcBef>
                        <a:spcAft>
                          <a:spcPts val="0"/>
                        </a:spcAft>
                        <a:tabLst>
                          <a:tab pos="2419350" algn="l"/>
                        </a:tabLst>
                      </a:pPr>
                      <a:r>
                        <a:rPr lang="en-GB" sz="1600" b="1" i="0" u="none" strike="noStrike">
                          <a:solidFill>
                            <a:srgbClr val="0070C0"/>
                          </a:solidFill>
                          <a:effectLst/>
                          <a:latin typeface="Verdana" panose="020B0604030504040204" pitchFamily="34" charset="0"/>
                          <a:ea typeface="Calibri" panose="020F0502020204030204" pitchFamily="34" charset="0"/>
                          <a:cs typeface="Arial" panose="020B0604020202020204" pitchFamily="34" charset="0"/>
                        </a:rPr>
                        <a:t>Expert</a:t>
                      </a:r>
                      <a:endParaRPr lang="en-GB" sz="1600" b="1" i="0" u="none" strike="noStrike">
                        <a:solidFill>
                          <a:srgbClr val="0070C0"/>
                        </a:solidFill>
                        <a:effectLst/>
                        <a:latin typeface="Arial" panose="020B0604020202020204" pitchFamily="34" charset="0"/>
                      </a:endParaRPr>
                    </a:p>
                  </a:txBody>
                  <a:tcPr marL="167319" marR="125490" marT="83660" marB="83660">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xmlns="" val="1442558910"/>
                  </a:ext>
                </a:extLst>
              </a:tr>
              <a:tr h="418808">
                <a:tc>
                  <a:txBody>
                    <a:bodyPr/>
                    <a:lstStyle/>
                    <a:p>
                      <a:pPr algn="r" fontAlgn="t">
                        <a:lnSpc>
                          <a:spcPct val="115000"/>
                        </a:lnSpc>
                        <a:spcBef>
                          <a:spcPts val="0"/>
                        </a:spcBef>
                        <a:spcAft>
                          <a:spcPts val="0"/>
                        </a:spcAft>
                        <a:tabLst>
                          <a:tab pos="2419350" algn="l"/>
                        </a:tabLst>
                      </a:pPr>
                      <a:r>
                        <a:rPr lang="en-GB" sz="1600" b="1" i="0" u="none" strike="noStrike" dirty="0">
                          <a:solidFill>
                            <a:schemeClr val="tx1">
                              <a:lumMod val="75000"/>
                              <a:lumOff val="25000"/>
                            </a:schemeClr>
                          </a:solidFill>
                          <a:effectLst/>
                          <a:latin typeface="Verdana" panose="020B0604030504040204" pitchFamily="34" charset="0"/>
                          <a:ea typeface="Calibri" panose="020F0502020204030204" pitchFamily="34" charset="0"/>
                          <a:cs typeface="Arial" panose="020B0604020202020204" pitchFamily="34" charset="0"/>
                        </a:rPr>
                        <a:t>Extraverted intuition</a:t>
                      </a:r>
                      <a:endParaRPr lang="en-GB" sz="1600" b="1" i="0" u="none" strike="noStrike" dirty="0">
                        <a:solidFill>
                          <a:schemeClr val="tx1">
                            <a:lumMod val="75000"/>
                            <a:lumOff val="25000"/>
                          </a:schemeClr>
                        </a:solidFill>
                        <a:effectLst/>
                        <a:latin typeface="Arial" panose="020B0604020202020204" pitchFamily="34" charset="0"/>
                      </a:endParaRPr>
                    </a:p>
                  </a:txBody>
                  <a:tcPr marL="167319" marR="125490" marT="83660" marB="83660">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algn="l" fontAlgn="t">
                        <a:lnSpc>
                          <a:spcPct val="115000"/>
                        </a:lnSpc>
                        <a:spcBef>
                          <a:spcPts val="0"/>
                        </a:spcBef>
                        <a:spcAft>
                          <a:spcPts val="0"/>
                        </a:spcAft>
                        <a:tabLst>
                          <a:tab pos="2419350" algn="l"/>
                        </a:tabLst>
                      </a:pPr>
                      <a:r>
                        <a:rPr lang="en-GB" sz="1600" b="1" i="0" u="none" strike="noStrike" dirty="0">
                          <a:solidFill>
                            <a:srgbClr val="FFC000"/>
                          </a:solidFill>
                          <a:effectLst/>
                          <a:latin typeface="Verdana" panose="020B0604030504040204" pitchFamily="34" charset="0"/>
                          <a:ea typeface="Calibri" panose="020F0502020204030204" pitchFamily="34" charset="0"/>
                          <a:cs typeface="Arial" panose="020B0604020202020204" pitchFamily="34" charset="0"/>
                        </a:rPr>
                        <a:t>Socialite</a:t>
                      </a:r>
                      <a:endParaRPr lang="en-GB" sz="1600" b="1" i="0" u="none" strike="noStrike" dirty="0">
                        <a:solidFill>
                          <a:srgbClr val="FFC000"/>
                        </a:solidFill>
                        <a:effectLst/>
                        <a:latin typeface="Arial" panose="020B0604020202020204" pitchFamily="34" charset="0"/>
                      </a:endParaRPr>
                    </a:p>
                  </a:txBody>
                  <a:tcPr marL="167319" marR="125490" marT="83660" marB="83660">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xmlns="" val="3214724481"/>
                  </a:ext>
                </a:extLst>
              </a:tr>
              <a:tr h="418808">
                <a:tc>
                  <a:txBody>
                    <a:bodyPr/>
                    <a:lstStyle/>
                    <a:p>
                      <a:pPr algn="r" fontAlgn="t">
                        <a:lnSpc>
                          <a:spcPct val="115000"/>
                        </a:lnSpc>
                        <a:spcBef>
                          <a:spcPts val="0"/>
                        </a:spcBef>
                        <a:spcAft>
                          <a:spcPts val="0"/>
                        </a:spcAft>
                        <a:tabLst>
                          <a:tab pos="2419350" algn="l"/>
                        </a:tabLst>
                      </a:pPr>
                      <a:r>
                        <a:rPr lang="en-GB" sz="1600" b="1" i="0" u="none" strike="noStrike">
                          <a:solidFill>
                            <a:schemeClr val="tx1">
                              <a:lumMod val="75000"/>
                              <a:lumOff val="25000"/>
                            </a:schemeClr>
                          </a:solidFill>
                          <a:effectLst/>
                          <a:latin typeface="Verdana" panose="020B0604030504040204" pitchFamily="34" charset="0"/>
                          <a:ea typeface="Calibri" panose="020F0502020204030204" pitchFamily="34" charset="0"/>
                          <a:cs typeface="Arial" panose="020B0604020202020204" pitchFamily="34" charset="0"/>
                        </a:rPr>
                        <a:t>Introverted intuition</a:t>
                      </a:r>
                      <a:endParaRPr lang="en-GB" sz="1600" b="1" i="0" u="none" strike="noStrike">
                        <a:solidFill>
                          <a:schemeClr val="tx1">
                            <a:lumMod val="75000"/>
                            <a:lumOff val="25000"/>
                          </a:schemeClr>
                        </a:solidFill>
                        <a:effectLst/>
                        <a:latin typeface="Arial" panose="020B0604020202020204" pitchFamily="34" charset="0"/>
                      </a:endParaRPr>
                    </a:p>
                  </a:txBody>
                  <a:tcPr marL="167319" marR="125490" marT="83660" marB="83660">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algn="l" fontAlgn="t">
                        <a:lnSpc>
                          <a:spcPct val="115000"/>
                        </a:lnSpc>
                        <a:spcBef>
                          <a:spcPts val="0"/>
                        </a:spcBef>
                        <a:spcAft>
                          <a:spcPts val="0"/>
                        </a:spcAft>
                        <a:tabLst>
                          <a:tab pos="2419350" algn="l"/>
                        </a:tabLst>
                      </a:pPr>
                      <a:r>
                        <a:rPr lang="en-GB" sz="1600" b="1" i="0" u="none" strike="noStrike" dirty="0">
                          <a:solidFill>
                            <a:schemeClr val="accent6"/>
                          </a:solidFill>
                          <a:effectLst/>
                          <a:latin typeface="Verdana" panose="020B0604030504040204" pitchFamily="34" charset="0"/>
                          <a:ea typeface="Calibri" panose="020F0502020204030204" pitchFamily="34" charset="0"/>
                          <a:cs typeface="Arial" panose="020B0604020202020204" pitchFamily="34" charset="0"/>
                        </a:rPr>
                        <a:t>Friend</a:t>
                      </a:r>
                      <a:endParaRPr lang="en-GB" sz="1600" b="1" i="0" u="none" strike="noStrike" dirty="0">
                        <a:solidFill>
                          <a:schemeClr val="accent6"/>
                        </a:solidFill>
                        <a:effectLst/>
                        <a:latin typeface="Arial" panose="020B0604020202020204" pitchFamily="34" charset="0"/>
                      </a:endParaRPr>
                    </a:p>
                  </a:txBody>
                  <a:tcPr marL="167319" marR="125490" marT="83660" marB="83660">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xmlns="" val="3579282031"/>
                  </a:ext>
                </a:extLst>
              </a:tr>
              <a:tr h="418808">
                <a:tc>
                  <a:txBody>
                    <a:bodyPr/>
                    <a:lstStyle/>
                    <a:p>
                      <a:pPr algn="r" fontAlgn="t">
                        <a:lnSpc>
                          <a:spcPct val="115000"/>
                        </a:lnSpc>
                        <a:spcBef>
                          <a:spcPts val="0"/>
                        </a:spcBef>
                        <a:spcAft>
                          <a:spcPts val="0"/>
                        </a:spcAft>
                        <a:tabLst>
                          <a:tab pos="2419350" algn="l"/>
                        </a:tabLst>
                      </a:pPr>
                      <a:r>
                        <a:rPr lang="en-GB" sz="1600" b="1" i="0" u="none" strike="noStrike">
                          <a:solidFill>
                            <a:schemeClr val="tx1">
                              <a:lumMod val="75000"/>
                              <a:lumOff val="25000"/>
                            </a:schemeClr>
                          </a:solidFill>
                          <a:effectLst/>
                          <a:latin typeface="Verdana" panose="020B0604030504040204" pitchFamily="34" charset="0"/>
                          <a:ea typeface="Calibri" panose="020F0502020204030204" pitchFamily="34" charset="0"/>
                          <a:cs typeface="Arial" panose="020B0604020202020204" pitchFamily="34" charset="0"/>
                        </a:rPr>
                        <a:t>Extraverted thinking</a:t>
                      </a:r>
                      <a:endParaRPr lang="en-GB" sz="1600" b="1" i="0" u="none" strike="noStrike">
                        <a:solidFill>
                          <a:schemeClr val="tx1">
                            <a:lumMod val="75000"/>
                            <a:lumOff val="25000"/>
                          </a:schemeClr>
                        </a:solidFill>
                        <a:effectLst/>
                        <a:latin typeface="Arial" panose="020B0604020202020204" pitchFamily="34" charset="0"/>
                      </a:endParaRPr>
                    </a:p>
                  </a:txBody>
                  <a:tcPr marL="167319" marR="125490" marT="83660" marB="83660">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algn="l" fontAlgn="t">
                        <a:lnSpc>
                          <a:spcPct val="115000"/>
                        </a:lnSpc>
                        <a:spcBef>
                          <a:spcPts val="0"/>
                        </a:spcBef>
                        <a:spcAft>
                          <a:spcPts val="0"/>
                        </a:spcAft>
                        <a:tabLst>
                          <a:tab pos="2419350" algn="l"/>
                        </a:tabLst>
                      </a:pPr>
                      <a:r>
                        <a:rPr lang="en-GB" sz="1600" b="1" i="0" u="none" strike="noStrike" dirty="0">
                          <a:solidFill>
                            <a:srgbClr val="FF0000"/>
                          </a:solidFill>
                          <a:effectLst/>
                          <a:latin typeface="Verdana" panose="020B0604030504040204" pitchFamily="34" charset="0"/>
                          <a:ea typeface="Calibri" panose="020F0502020204030204" pitchFamily="34" charset="0"/>
                          <a:cs typeface="Arial" panose="020B0604020202020204" pitchFamily="34" charset="0"/>
                        </a:rPr>
                        <a:t>Challenger</a:t>
                      </a:r>
                      <a:endParaRPr lang="en-GB" sz="1600" b="1" i="0" u="none" strike="noStrike" dirty="0">
                        <a:solidFill>
                          <a:srgbClr val="FF0000"/>
                        </a:solidFill>
                        <a:effectLst/>
                        <a:latin typeface="Arial" panose="020B0604020202020204" pitchFamily="34" charset="0"/>
                      </a:endParaRPr>
                    </a:p>
                  </a:txBody>
                  <a:tcPr marL="167319" marR="125490" marT="83660" marB="83660">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xmlns="" val="2605524754"/>
                  </a:ext>
                </a:extLst>
              </a:tr>
              <a:tr h="418808">
                <a:tc>
                  <a:txBody>
                    <a:bodyPr/>
                    <a:lstStyle/>
                    <a:p>
                      <a:pPr algn="r" fontAlgn="t">
                        <a:lnSpc>
                          <a:spcPct val="115000"/>
                        </a:lnSpc>
                        <a:spcBef>
                          <a:spcPts val="0"/>
                        </a:spcBef>
                        <a:spcAft>
                          <a:spcPts val="0"/>
                        </a:spcAft>
                        <a:tabLst>
                          <a:tab pos="2419350" algn="l"/>
                        </a:tabLst>
                      </a:pPr>
                      <a:r>
                        <a:rPr lang="en-GB" sz="1600" b="1" i="0" u="none" strike="noStrike">
                          <a:solidFill>
                            <a:schemeClr val="tx1">
                              <a:lumMod val="75000"/>
                              <a:lumOff val="25000"/>
                            </a:schemeClr>
                          </a:solidFill>
                          <a:effectLst/>
                          <a:latin typeface="Verdana" panose="020B0604030504040204" pitchFamily="34" charset="0"/>
                          <a:ea typeface="Calibri" panose="020F0502020204030204" pitchFamily="34" charset="0"/>
                          <a:cs typeface="Arial" panose="020B0604020202020204" pitchFamily="34" charset="0"/>
                        </a:rPr>
                        <a:t>Introverted thinking</a:t>
                      </a:r>
                      <a:endParaRPr lang="en-GB" sz="1600" b="1" i="0" u="none" strike="noStrike">
                        <a:solidFill>
                          <a:schemeClr val="tx1">
                            <a:lumMod val="75000"/>
                            <a:lumOff val="25000"/>
                          </a:schemeClr>
                        </a:solidFill>
                        <a:effectLst/>
                        <a:latin typeface="Arial" panose="020B0604020202020204" pitchFamily="34" charset="0"/>
                      </a:endParaRPr>
                    </a:p>
                  </a:txBody>
                  <a:tcPr marL="167319" marR="125490" marT="83660" marB="83660">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algn="l" fontAlgn="t">
                        <a:lnSpc>
                          <a:spcPct val="115000"/>
                        </a:lnSpc>
                        <a:spcBef>
                          <a:spcPts val="0"/>
                        </a:spcBef>
                        <a:spcAft>
                          <a:spcPts val="0"/>
                        </a:spcAft>
                        <a:tabLst>
                          <a:tab pos="2419350" algn="l"/>
                        </a:tabLst>
                      </a:pPr>
                      <a:r>
                        <a:rPr lang="en-GB" sz="1600" b="1" i="0" u="none" strike="noStrike" dirty="0">
                          <a:solidFill>
                            <a:srgbClr val="0070C0"/>
                          </a:solidFill>
                          <a:effectLst/>
                          <a:latin typeface="Verdana" panose="020B0604030504040204" pitchFamily="34" charset="0"/>
                          <a:ea typeface="Calibri" panose="020F0502020204030204" pitchFamily="34" charset="0"/>
                          <a:cs typeface="Arial" panose="020B0604020202020204" pitchFamily="34" charset="0"/>
                        </a:rPr>
                        <a:t>Expert</a:t>
                      </a:r>
                      <a:endParaRPr lang="en-GB" sz="1600" b="1" i="0" u="none" strike="noStrike" dirty="0">
                        <a:solidFill>
                          <a:srgbClr val="0070C0"/>
                        </a:solidFill>
                        <a:effectLst/>
                        <a:latin typeface="Arial" panose="020B0604020202020204" pitchFamily="34" charset="0"/>
                      </a:endParaRPr>
                    </a:p>
                  </a:txBody>
                  <a:tcPr marL="167319" marR="125490" marT="83660" marB="83660">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xmlns="" val="3249058977"/>
                  </a:ext>
                </a:extLst>
              </a:tr>
              <a:tr h="418808">
                <a:tc>
                  <a:txBody>
                    <a:bodyPr/>
                    <a:lstStyle/>
                    <a:p>
                      <a:pPr algn="r" fontAlgn="t">
                        <a:lnSpc>
                          <a:spcPct val="115000"/>
                        </a:lnSpc>
                        <a:spcBef>
                          <a:spcPts val="0"/>
                        </a:spcBef>
                        <a:spcAft>
                          <a:spcPts val="0"/>
                        </a:spcAft>
                        <a:tabLst>
                          <a:tab pos="2419350" algn="l"/>
                        </a:tabLst>
                      </a:pPr>
                      <a:r>
                        <a:rPr lang="en-GB" sz="1600" b="1" i="0" u="none" strike="noStrike">
                          <a:solidFill>
                            <a:schemeClr val="tx1">
                              <a:lumMod val="75000"/>
                              <a:lumOff val="25000"/>
                            </a:schemeClr>
                          </a:solidFill>
                          <a:effectLst/>
                          <a:latin typeface="Verdana" panose="020B0604030504040204" pitchFamily="34" charset="0"/>
                          <a:ea typeface="Calibri" panose="020F0502020204030204" pitchFamily="34" charset="0"/>
                          <a:cs typeface="Arial" panose="020B0604020202020204" pitchFamily="34" charset="0"/>
                        </a:rPr>
                        <a:t>Extraverted feeling</a:t>
                      </a:r>
                      <a:endParaRPr lang="en-GB" sz="1600" b="1" i="0" u="none" strike="noStrike">
                        <a:solidFill>
                          <a:schemeClr val="tx1">
                            <a:lumMod val="75000"/>
                            <a:lumOff val="25000"/>
                          </a:schemeClr>
                        </a:solidFill>
                        <a:effectLst/>
                        <a:latin typeface="Arial" panose="020B0604020202020204" pitchFamily="34" charset="0"/>
                      </a:endParaRPr>
                    </a:p>
                  </a:txBody>
                  <a:tcPr marL="167319" marR="125490" marT="83660" marB="83660">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algn="l" fontAlgn="t">
                        <a:lnSpc>
                          <a:spcPct val="115000"/>
                        </a:lnSpc>
                        <a:spcBef>
                          <a:spcPts val="0"/>
                        </a:spcBef>
                        <a:spcAft>
                          <a:spcPts val="0"/>
                        </a:spcAft>
                        <a:tabLst>
                          <a:tab pos="2419350" algn="l"/>
                        </a:tabLst>
                      </a:pPr>
                      <a:r>
                        <a:rPr lang="en-GB" sz="1600" b="1" i="0" u="none" strike="noStrike" dirty="0">
                          <a:solidFill>
                            <a:srgbClr val="FFC000"/>
                          </a:solidFill>
                          <a:effectLst/>
                          <a:latin typeface="Verdana" panose="020B0604030504040204" pitchFamily="34" charset="0"/>
                          <a:ea typeface="Calibri" panose="020F0502020204030204" pitchFamily="34" charset="0"/>
                          <a:cs typeface="Arial" panose="020B0604020202020204" pitchFamily="34" charset="0"/>
                        </a:rPr>
                        <a:t>Socialite</a:t>
                      </a:r>
                      <a:endParaRPr lang="en-GB" sz="1600" b="1" i="0" u="none" strike="noStrike" dirty="0">
                        <a:solidFill>
                          <a:srgbClr val="FFC000"/>
                        </a:solidFill>
                        <a:effectLst/>
                        <a:latin typeface="Arial" panose="020B0604020202020204" pitchFamily="34" charset="0"/>
                      </a:endParaRPr>
                    </a:p>
                  </a:txBody>
                  <a:tcPr marL="167319" marR="125490" marT="83660" marB="83660">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xmlns="" val="3073802449"/>
                  </a:ext>
                </a:extLst>
              </a:tr>
              <a:tr h="418808">
                <a:tc>
                  <a:txBody>
                    <a:bodyPr/>
                    <a:lstStyle/>
                    <a:p>
                      <a:pPr algn="r" fontAlgn="t">
                        <a:lnSpc>
                          <a:spcPct val="115000"/>
                        </a:lnSpc>
                        <a:spcBef>
                          <a:spcPts val="0"/>
                        </a:spcBef>
                        <a:spcAft>
                          <a:spcPts val="0"/>
                        </a:spcAft>
                        <a:tabLst>
                          <a:tab pos="2419350" algn="l"/>
                        </a:tabLst>
                      </a:pPr>
                      <a:r>
                        <a:rPr lang="en-GB" sz="1600" b="1" i="0" u="none" strike="noStrike">
                          <a:solidFill>
                            <a:schemeClr val="tx1">
                              <a:lumMod val="75000"/>
                              <a:lumOff val="25000"/>
                            </a:schemeClr>
                          </a:solidFill>
                          <a:effectLst/>
                          <a:latin typeface="Verdana" panose="020B0604030504040204" pitchFamily="34" charset="0"/>
                          <a:ea typeface="Calibri" panose="020F0502020204030204" pitchFamily="34" charset="0"/>
                          <a:cs typeface="Arial" panose="020B0604020202020204" pitchFamily="34" charset="0"/>
                        </a:rPr>
                        <a:t>Introverted feeling</a:t>
                      </a:r>
                      <a:endParaRPr lang="en-GB" sz="1600" b="1" i="0" u="none" strike="noStrike">
                        <a:solidFill>
                          <a:schemeClr val="tx1">
                            <a:lumMod val="75000"/>
                            <a:lumOff val="25000"/>
                          </a:schemeClr>
                        </a:solidFill>
                        <a:effectLst/>
                        <a:latin typeface="Arial" panose="020B0604020202020204" pitchFamily="34" charset="0"/>
                      </a:endParaRPr>
                    </a:p>
                  </a:txBody>
                  <a:tcPr marL="167319" marR="125490" marT="83660" marB="83660">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algn="l" fontAlgn="t">
                        <a:lnSpc>
                          <a:spcPct val="115000"/>
                        </a:lnSpc>
                        <a:spcBef>
                          <a:spcPts val="0"/>
                        </a:spcBef>
                        <a:spcAft>
                          <a:spcPts val="0"/>
                        </a:spcAft>
                        <a:tabLst>
                          <a:tab pos="2419350" algn="l"/>
                        </a:tabLst>
                      </a:pPr>
                      <a:r>
                        <a:rPr lang="en-GB" sz="1600" b="1" i="0" u="none" strike="noStrike" dirty="0">
                          <a:solidFill>
                            <a:schemeClr val="accent6"/>
                          </a:solidFill>
                          <a:effectLst/>
                          <a:latin typeface="Verdana" panose="020B0604030504040204" pitchFamily="34" charset="0"/>
                          <a:ea typeface="Calibri" panose="020F0502020204030204" pitchFamily="34" charset="0"/>
                          <a:cs typeface="Arial" panose="020B0604020202020204" pitchFamily="34" charset="0"/>
                        </a:rPr>
                        <a:t>Friend</a:t>
                      </a:r>
                      <a:endParaRPr lang="en-GB" sz="1600" b="1" i="0" u="none" strike="noStrike" dirty="0">
                        <a:solidFill>
                          <a:schemeClr val="accent6"/>
                        </a:solidFill>
                        <a:effectLst/>
                        <a:latin typeface="Arial" panose="020B0604020202020204" pitchFamily="34" charset="0"/>
                      </a:endParaRPr>
                    </a:p>
                  </a:txBody>
                  <a:tcPr marL="167319" marR="125490" marT="83660" marB="83660">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xmlns="" val="1743095048"/>
                  </a:ext>
                </a:extLst>
              </a:tr>
            </a:tbl>
          </a:graphicData>
        </a:graphic>
      </p:graphicFrame>
      <p:pic>
        <p:nvPicPr>
          <p:cNvPr id="5" name="Graphic 4" descr="Magnifying glass">
            <a:extLst>
              <a:ext uri="{FF2B5EF4-FFF2-40B4-BE49-F238E27FC236}">
                <a16:creationId xmlns:a16="http://schemas.microsoft.com/office/drawing/2014/main" xmlns="" id="{54B28765-393D-437C-BB54-F7235CDA9295}"/>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816410" y="-4225411"/>
            <a:ext cx="19643179" cy="19643179"/>
          </a:xfrm>
          <a:prstGeom prst="rect">
            <a:avLst/>
          </a:prstGeom>
        </p:spPr>
      </p:pic>
    </p:spTree>
    <p:extLst>
      <p:ext uri="{BB962C8B-B14F-4D97-AF65-F5344CB8AC3E}">
        <p14:creationId xmlns:p14="http://schemas.microsoft.com/office/powerpoint/2010/main" xmlns="" val="2878311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BE4A57-408E-4C2C-A37C-DA38BBBBF2E3}"/>
              </a:ext>
            </a:extLst>
          </p:cNvPr>
          <p:cNvSpPr>
            <a:spLocks noGrp="1"/>
          </p:cNvSpPr>
          <p:nvPr>
            <p:ph type="ctrTitle"/>
          </p:nvPr>
        </p:nvSpPr>
        <p:spPr/>
        <p:txBody>
          <a:bodyPr/>
          <a:lstStyle/>
          <a:p>
            <a:r>
              <a:rPr lang="en-GB" dirty="0"/>
              <a:t>Da Vinci’s Workshop</a:t>
            </a:r>
          </a:p>
        </p:txBody>
      </p:sp>
      <p:sp>
        <p:nvSpPr>
          <p:cNvPr id="3" name="Subtitle 2">
            <a:extLst>
              <a:ext uri="{FF2B5EF4-FFF2-40B4-BE49-F238E27FC236}">
                <a16:creationId xmlns:a16="http://schemas.microsoft.com/office/drawing/2014/main" xmlns="" id="{4AB55133-249B-434E-8A3B-3AFE2FD0AEF5}"/>
              </a:ext>
            </a:extLst>
          </p:cNvPr>
          <p:cNvSpPr>
            <a:spLocks noGrp="1"/>
          </p:cNvSpPr>
          <p:nvPr>
            <p:ph type="subTitle" idx="1"/>
          </p:nvPr>
        </p:nvSpPr>
        <p:spPr/>
        <p:txBody>
          <a:bodyPr/>
          <a:lstStyle/>
          <a:p>
            <a:r>
              <a:rPr lang="en-GB" dirty="0"/>
              <a:t>Business psychologists dedicated to learning,  innovation &amp; change</a:t>
            </a:r>
          </a:p>
        </p:txBody>
      </p:sp>
      <p:pic>
        <p:nvPicPr>
          <p:cNvPr id="4" name="Picture 3">
            <a:extLst>
              <a:ext uri="{FF2B5EF4-FFF2-40B4-BE49-F238E27FC236}">
                <a16:creationId xmlns:a16="http://schemas.microsoft.com/office/drawing/2014/main" xmlns="" id="{4C843BA1-DF8E-4C79-8924-7B87D81C8499}"/>
              </a:ext>
            </a:extLst>
          </p:cNvPr>
          <p:cNvPicPr>
            <a:picLocks noChangeAspect="1"/>
          </p:cNvPicPr>
          <p:nvPr/>
        </p:nvPicPr>
        <p:blipFill>
          <a:blip r:embed="rId2" cstate="print"/>
          <a:stretch>
            <a:fillRect/>
          </a:stretch>
        </p:blipFill>
        <p:spPr>
          <a:xfrm>
            <a:off x="8420100" y="802298"/>
            <a:ext cx="2486171" cy="1907571"/>
          </a:xfrm>
          <a:prstGeom prst="rect">
            <a:avLst/>
          </a:prstGeom>
        </p:spPr>
      </p:pic>
      <p:sp>
        <p:nvSpPr>
          <p:cNvPr id="5" name="Footer Placeholder 2">
            <a:extLst>
              <a:ext uri="{FF2B5EF4-FFF2-40B4-BE49-F238E27FC236}">
                <a16:creationId xmlns:a16="http://schemas.microsoft.com/office/drawing/2014/main" xmlns="" id="{0C26196C-27F6-44AC-A732-7769D7E6A3BF}"/>
              </a:ext>
            </a:extLst>
          </p:cNvPr>
          <p:cNvSpPr txBox="1">
            <a:spLocks/>
          </p:cNvSpPr>
          <p:nvPr/>
        </p:nvSpPr>
        <p:spPr>
          <a:xfrm>
            <a:off x="2616561" y="5201477"/>
            <a:ext cx="5538552" cy="504497"/>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Aft>
                <a:spcPts val="600"/>
              </a:spcAft>
            </a:pPr>
            <a:endParaRPr lang="en-US" sz="2000" dirty="0"/>
          </a:p>
          <a:p>
            <a:pPr defTabSz="914400">
              <a:lnSpc>
                <a:spcPct val="90000"/>
              </a:lnSpc>
              <a:spcAft>
                <a:spcPts val="600"/>
              </a:spcAft>
            </a:pPr>
            <a:endParaRPr lang="en-US" sz="2000" dirty="0">
              <a:solidFill>
                <a:srgbClr val="C00000"/>
              </a:solidFill>
            </a:endParaRPr>
          </a:p>
          <a:p>
            <a:pPr defTabSz="914400">
              <a:lnSpc>
                <a:spcPct val="90000"/>
              </a:lnSpc>
              <a:spcAft>
                <a:spcPts val="600"/>
              </a:spcAft>
            </a:pPr>
            <a:endParaRPr lang="en-US" sz="2000" dirty="0">
              <a:solidFill>
                <a:srgbClr val="C00000"/>
              </a:solidFill>
            </a:endParaRPr>
          </a:p>
        </p:txBody>
      </p:sp>
      <p:sp>
        <p:nvSpPr>
          <p:cNvPr id="6" name="Footer Placeholder 2">
            <a:extLst>
              <a:ext uri="{FF2B5EF4-FFF2-40B4-BE49-F238E27FC236}">
                <a16:creationId xmlns:a16="http://schemas.microsoft.com/office/drawing/2014/main" xmlns="" id="{EE60E9B6-EA6B-4ABD-AD3E-A52CCAC9AEFB}"/>
              </a:ext>
            </a:extLst>
          </p:cNvPr>
          <p:cNvSpPr txBox="1">
            <a:spLocks/>
          </p:cNvSpPr>
          <p:nvPr/>
        </p:nvSpPr>
        <p:spPr>
          <a:xfrm>
            <a:off x="2424519" y="4514312"/>
            <a:ext cx="3578373" cy="989796"/>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Aft>
                <a:spcPts val="600"/>
              </a:spcAft>
            </a:pPr>
            <a:r>
              <a:rPr lang="en-US" sz="2000" dirty="0">
                <a:solidFill>
                  <a:schemeClr val="accent3">
                    <a:lumMod val="75000"/>
                  </a:schemeClr>
                </a:solidFill>
              </a:rPr>
              <a:t>Follow our series of 12 cutting edge business psychology articles on linked-in.</a:t>
            </a:r>
            <a:r>
              <a:rPr lang="en-US" sz="2000" dirty="0"/>
              <a:t> Helping to celebrate 500 years of Da Vinci’s Legacy</a:t>
            </a:r>
          </a:p>
          <a:p>
            <a:pPr defTabSz="914400">
              <a:lnSpc>
                <a:spcPct val="90000"/>
              </a:lnSpc>
              <a:spcAft>
                <a:spcPts val="600"/>
              </a:spcAft>
            </a:pPr>
            <a:endParaRPr lang="en-US" sz="2000" dirty="0">
              <a:solidFill>
                <a:srgbClr val="C00000"/>
              </a:solidFill>
            </a:endParaRPr>
          </a:p>
          <a:p>
            <a:pPr defTabSz="914400">
              <a:lnSpc>
                <a:spcPct val="90000"/>
              </a:lnSpc>
              <a:spcAft>
                <a:spcPts val="600"/>
              </a:spcAft>
            </a:pPr>
            <a:endParaRPr lang="en-US" sz="2000" dirty="0">
              <a:solidFill>
                <a:srgbClr val="C00000"/>
              </a:solidFill>
            </a:endParaRPr>
          </a:p>
        </p:txBody>
      </p:sp>
    </p:spTree>
    <p:extLst>
      <p:ext uri="{BB962C8B-B14F-4D97-AF65-F5344CB8AC3E}">
        <p14:creationId xmlns:p14="http://schemas.microsoft.com/office/powerpoint/2010/main" xmlns="" val="370633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29CD00-DF71-4AA1-AD2D-42F7F14A171E}"/>
              </a:ext>
            </a:extLst>
          </p:cNvPr>
          <p:cNvSpPr>
            <a:spLocks noGrp="1"/>
          </p:cNvSpPr>
          <p:nvPr>
            <p:ph type="ctrTitle"/>
          </p:nvPr>
        </p:nvSpPr>
        <p:spPr/>
        <p:txBody>
          <a:bodyPr>
            <a:normAutofit/>
          </a:bodyPr>
          <a:lstStyle/>
          <a:p>
            <a:r>
              <a:rPr lang="en-GB" dirty="0"/>
              <a:t>Psychology of perception</a:t>
            </a:r>
          </a:p>
        </p:txBody>
      </p:sp>
      <p:sp>
        <p:nvSpPr>
          <p:cNvPr id="4" name="Subtitle 3">
            <a:extLst>
              <a:ext uri="{FF2B5EF4-FFF2-40B4-BE49-F238E27FC236}">
                <a16:creationId xmlns:a16="http://schemas.microsoft.com/office/drawing/2014/main" xmlns="" id="{564BF750-AA3F-43FB-98BB-0CB5BF18D6A0}"/>
              </a:ext>
            </a:extLst>
          </p:cNvPr>
          <p:cNvSpPr>
            <a:spLocks noGrp="1"/>
          </p:cNvSpPr>
          <p:nvPr>
            <p:ph type="subTitle" idx="1"/>
          </p:nvPr>
        </p:nvSpPr>
        <p:spPr/>
        <p:txBody>
          <a:bodyPr/>
          <a:lstStyle/>
          <a:p>
            <a:r>
              <a:rPr lang="en-GB" dirty="0"/>
              <a:t>Daniel Kahneman’s  “system 1 &amp; 2” </a:t>
            </a:r>
          </a:p>
          <a:p>
            <a:r>
              <a:rPr lang="en-GB" dirty="0"/>
              <a:t>- or “fast and slow thinking”</a:t>
            </a:r>
          </a:p>
        </p:txBody>
      </p:sp>
      <p:pic>
        <p:nvPicPr>
          <p:cNvPr id="5" name="Picture 4" descr="Related image">
            <a:extLst>
              <a:ext uri="{FF2B5EF4-FFF2-40B4-BE49-F238E27FC236}">
                <a16:creationId xmlns:a16="http://schemas.microsoft.com/office/drawing/2014/main" xmlns="" id="{2D478168-9457-42AA-A5CC-3912A0A0AE0A}"/>
              </a:ext>
            </a:extLst>
          </p:cNvPr>
          <p:cNvPicPr>
            <a:picLocks noChangeAspect="1" noChangeArrowheads="1" noCrop="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7177414" y="4041827"/>
            <a:ext cx="3877438" cy="1938719"/>
          </a:xfrm>
          <a:prstGeom prst="rect">
            <a:avLst/>
          </a:prstGeom>
          <a:noFill/>
          <a:ln w="76200">
            <a:solidFill>
              <a:schemeClr val="bg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14560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82477A-D005-44F8-AD1A-59C03D26A961}"/>
              </a:ext>
            </a:extLst>
          </p:cNvPr>
          <p:cNvSpPr>
            <a:spLocks noGrp="1"/>
          </p:cNvSpPr>
          <p:nvPr>
            <p:ph type="title"/>
          </p:nvPr>
        </p:nvSpPr>
        <p:spPr/>
        <p:txBody>
          <a:bodyPr/>
          <a:lstStyle/>
          <a:p>
            <a:r>
              <a:rPr lang="en-GB" dirty="0"/>
              <a:t>4 simple examples to show how we think</a:t>
            </a:r>
          </a:p>
        </p:txBody>
      </p:sp>
      <p:sp>
        <p:nvSpPr>
          <p:cNvPr id="3" name="Content Placeholder 2">
            <a:extLst>
              <a:ext uri="{FF2B5EF4-FFF2-40B4-BE49-F238E27FC236}">
                <a16:creationId xmlns:a16="http://schemas.microsoft.com/office/drawing/2014/main" xmlns="" id="{850FEF0A-77D2-48BA-828A-3416BD15C3C1}"/>
              </a:ext>
            </a:extLst>
          </p:cNvPr>
          <p:cNvSpPr>
            <a:spLocks noGrp="1"/>
          </p:cNvSpPr>
          <p:nvPr>
            <p:ph idx="1"/>
          </p:nvPr>
        </p:nvSpPr>
        <p:spPr/>
        <p:txBody>
          <a:bodyPr/>
          <a:lstStyle/>
          <a:p>
            <a:r>
              <a:rPr lang="en-GB" dirty="0"/>
              <a:t>Ball catch vs Maths</a:t>
            </a:r>
          </a:p>
          <a:p>
            <a:r>
              <a:rPr lang="en-GB" dirty="0"/>
              <a:t>Stroop test</a:t>
            </a:r>
          </a:p>
          <a:p>
            <a:r>
              <a:rPr lang="en-GB" dirty="0"/>
              <a:t>Observation test</a:t>
            </a:r>
          </a:p>
          <a:p>
            <a:r>
              <a:rPr lang="en-GB" dirty="0"/>
              <a:t>Mind control game</a:t>
            </a:r>
          </a:p>
        </p:txBody>
      </p:sp>
      <p:sp>
        <p:nvSpPr>
          <p:cNvPr id="4" name="Footer Placeholder 2">
            <a:extLst>
              <a:ext uri="{FF2B5EF4-FFF2-40B4-BE49-F238E27FC236}">
                <a16:creationId xmlns:a16="http://schemas.microsoft.com/office/drawing/2014/main" xmlns="" id="{7AADDB45-85B4-4673-8821-B88AE689591F}"/>
              </a:ext>
            </a:extLst>
          </p:cNvPr>
          <p:cNvSpPr>
            <a:spLocks noGrp="1"/>
          </p:cNvSpPr>
          <p:nvPr>
            <p:ph type="ftr" sz="quarter" idx="11"/>
          </p:nvPr>
        </p:nvSpPr>
        <p:spPr>
          <a:xfrm>
            <a:off x="4633256" y="5785592"/>
            <a:ext cx="2539396" cy="352336"/>
          </a:xfrm>
        </p:spPr>
        <p:txBody>
          <a:bodyPr vert="horz" lIns="91440" tIns="45720" rIns="91440" bIns="45720" rtlCol="0" anchor="ctr">
            <a:normAutofit/>
          </a:bodyPr>
          <a:lstStyle/>
          <a:p>
            <a:pPr algn="ctr" defTabSz="914400">
              <a:lnSpc>
                <a:spcPct val="90000"/>
              </a:lnSpc>
              <a:spcAft>
                <a:spcPts val="600"/>
              </a:spcAft>
            </a:pPr>
            <a:r>
              <a:rPr lang="en-US" kern="1200" dirty="0">
                <a:solidFill>
                  <a:schemeClr val="tx1">
                    <a:tint val="75000"/>
                  </a:schemeClr>
                </a:solidFill>
                <a:latin typeface="+mn-lt"/>
                <a:ea typeface="+mn-ea"/>
                <a:cs typeface="+mn-cs"/>
              </a:rPr>
              <a:t>Powered by www.DaVincisWorkshop.co.uk</a:t>
            </a:r>
          </a:p>
        </p:txBody>
      </p:sp>
    </p:spTree>
    <p:extLst>
      <p:ext uri="{BB962C8B-B14F-4D97-AF65-F5344CB8AC3E}">
        <p14:creationId xmlns:p14="http://schemas.microsoft.com/office/powerpoint/2010/main" xmlns="" val="3031231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BD4F76-4F66-44C6-AFE7-1D9D3795F1A5}"/>
              </a:ext>
            </a:extLst>
          </p:cNvPr>
          <p:cNvSpPr>
            <a:spLocks noGrp="1"/>
          </p:cNvSpPr>
          <p:nvPr>
            <p:ph type="title"/>
          </p:nvPr>
        </p:nvSpPr>
        <p:spPr>
          <a:xfrm>
            <a:off x="1451579" y="804519"/>
            <a:ext cx="9603275" cy="1049235"/>
          </a:xfrm>
        </p:spPr>
        <p:txBody>
          <a:bodyPr>
            <a:normAutofit/>
          </a:bodyPr>
          <a:lstStyle/>
          <a:p>
            <a:r>
              <a:rPr lang="en-GB" dirty="0"/>
              <a:t>Maths problems that can make you </a:t>
            </a:r>
            <a:r>
              <a:rPr lang="en-GB" b="1" u="sng" dirty="0"/>
              <a:t>tense</a:t>
            </a:r>
          </a:p>
        </p:txBody>
      </p:sp>
      <p:sp>
        <p:nvSpPr>
          <p:cNvPr id="28" name="Content Placeholder 9">
            <a:extLst>
              <a:ext uri="{FF2B5EF4-FFF2-40B4-BE49-F238E27FC236}">
                <a16:creationId xmlns:a16="http://schemas.microsoft.com/office/drawing/2014/main" xmlns="" id="{F3ED7714-43AB-4EF8-A1B9-8407032339FF}"/>
              </a:ext>
            </a:extLst>
          </p:cNvPr>
          <p:cNvSpPr>
            <a:spLocks noGrp="1"/>
          </p:cNvSpPr>
          <p:nvPr>
            <p:ph idx="1"/>
          </p:nvPr>
        </p:nvSpPr>
        <p:spPr>
          <a:xfrm>
            <a:off x="1451579" y="2015734"/>
            <a:ext cx="6195784" cy="3450613"/>
          </a:xfrm>
        </p:spPr>
        <p:txBody>
          <a:bodyPr>
            <a:normAutofit/>
          </a:bodyPr>
          <a:lstStyle/>
          <a:p>
            <a:r>
              <a:rPr lang="en-US" dirty="0"/>
              <a:t>A bat and ball cost </a:t>
            </a:r>
            <a:r>
              <a:rPr lang="en-US" b="1" dirty="0"/>
              <a:t>£1.10 </a:t>
            </a:r>
            <a:r>
              <a:rPr lang="en-US" dirty="0"/>
              <a:t>when they were bought</a:t>
            </a:r>
          </a:p>
          <a:p>
            <a:r>
              <a:rPr lang="en-US" dirty="0"/>
              <a:t>Looking at the receipt I notice that the bat cost £1.00 more than the ball.</a:t>
            </a:r>
          </a:p>
          <a:p>
            <a:r>
              <a:rPr lang="en-US" dirty="0"/>
              <a:t>How much did the ball cost?</a:t>
            </a:r>
          </a:p>
        </p:txBody>
      </p:sp>
      <p:grpSp>
        <p:nvGrpSpPr>
          <p:cNvPr id="6" name="Content Placeholder 4" descr="Baseball bat and ball">
            <a:extLst>
              <a:ext uri="{FF2B5EF4-FFF2-40B4-BE49-F238E27FC236}">
                <a16:creationId xmlns:a16="http://schemas.microsoft.com/office/drawing/2014/main" xmlns="" id="{793227FC-608F-4BBB-92CA-4FE8A3AD63E1}"/>
              </a:ext>
            </a:extLst>
          </p:cNvPr>
          <p:cNvGrpSpPr/>
          <p:nvPr/>
        </p:nvGrpSpPr>
        <p:grpSpPr>
          <a:xfrm>
            <a:off x="8332486" y="2521832"/>
            <a:ext cx="2407935" cy="2438415"/>
            <a:chOff x="8332486" y="2521832"/>
            <a:chExt cx="2407935" cy="2438415"/>
          </a:xfrm>
        </p:grpSpPr>
        <p:sp>
          <p:nvSpPr>
            <p:cNvPr id="7" name="Freeform: Shape 6">
              <a:extLst>
                <a:ext uri="{FF2B5EF4-FFF2-40B4-BE49-F238E27FC236}">
                  <a16:creationId xmlns:a16="http://schemas.microsoft.com/office/drawing/2014/main" xmlns="" id="{4483CA29-DDFE-4167-9244-E41FF59446E5}"/>
                </a:ext>
              </a:extLst>
            </p:cNvPr>
            <p:cNvSpPr/>
            <p:nvPr/>
          </p:nvSpPr>
          <p:spPr>
            <a:xfrm>
              <a:off x="8332486" y="2521832"/>
              <a:ext cx="2407935" cy="2438415"/>
            </a:xfrm>
            <a:custGeom>
              <a:avLst/>
              <a:gdLst>
                <a:gd name="connsiteX0" fmla="*/ 367680 w 2407934"/>
                <a:gd name="connsiteY0" fmla="*/ 2283728 h 2438415"/>
                <a:gd name="connsiteX1" fmla="*/ 325007 w 2407934"/>
                <a:gd name="connsiteY1" fmla="*/ 2241056 h 2438415"/>
                <a:gd name="connsiteX2" fmla="*/ 1132732 w 2407934"/>
                <a:gd name="connsiteY2" fmla="*/ 1433331 h 2438415"/>
                <a:gd name="connsiteX3" fmla="*/ 1583839 w 2407934"/>
                <a:gd name="connsiteY3" fmla="*/ 1110241 h 2438415"/>
                <a:gd name="connsiteX4" fmla="*/ 2382420 w 2407934"/>
                <a:gd name="connsiteY4" fmla="*/ 311660 h 2438415"/>
                <a:gd name="connsiteX5" fmla="*/ 2382420 w 2407934"/>
                <a:gd name="connsiteY5" fmla="*/ 52578 h 2438415"/>
                <a:gd name="connsiteX6" fmla="*/ 2382420 w 2407934"/>
                <a:gd name="connsiteY6" fmla="*/ 52578 h 2438415"/>
                <a:gd name="connsiteX7" fmla="*/ 2382420 w 2407934"/>
                <a:gd name="connsiteY7" fmla="*/ 52578 h 2438415"/>
                <a:gd name="connsiteX8" fmla="*/ 2123339 w 2407934"/>
                <a:gd name="connsiteY8" fmla="*/ 52578 h 2438415"/>
                <a:gd name="connsiteX9" fmla="*/ 1327806 w 2407934"/>
                <a:gd name="connsiteY9" fmla="*/ 851159 h 2438415"/>
                <a:gd name="connsiteX10" fmla="*/ 1004716 w 2407934"/>
                <a:gd name="connsiteY10" fmla="*/ 1305314 h 2438415"/>
                <a:gd name="connsiteX11" fmla="*/ 196991 w 2407934"/>
                <a:gd name="connsiteY11" fmla="*/ 2113039 h 2438415"/>
                <a:gd name="connsiteX12" fmla="*/ 154318 w 2407934"/>
                <a:gd name="connsiteY12" fmla="*/ 2070367 h 2438415"/>
                <a:gd name="connsiteX13" fmla="*/ 26302 w 2407934"/>
                <a:gd name="connsiteY13" fmla="*/ 2070367 h 2438415"/>
                <a:gd name="connsiteX14" fmla="*/ 26302 w 2407934"/>
                <a:gd name="connsiteY14" fmla="*/ 2198384 h 2438415"/>
                <a:gd name="connsiteX15" fmla="*/ 239663 w 2407934"/>
                <a:gd name="connsiteY15" fmla="*/ 2411745 h 2438415"/>
                <a:gd name="connsiteX16" fmla="*/ 367680 w 2407934"/>
                <a:gd name="connsiteY16" fmla="*/ 2411745 h 2438415"/>
                <a:gd name="connsiteX17" fmla="*/ 367680 w 2407934"/>
                <a:gd name="connsiteY17" fmla="*/ 2283728 h 243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07934" h="2438415">
                  <a:moveTo>
                    <a:pt x="367680" y="2283728"/>
                  </a:moveTo>
                  <a:lnTo>
                    <a:pt x="325007" y="2241056"/>
                  </a:lnTo>
                  <a:lnTo>
                    <a:pt x="1132732" y="1433331"/>
                  </a:lnTo>
                  <a:cubicBezTo>
                    <a:pt x="1294277" y="1311410"/>
                    <a:pt x="1477159" y="1219970"/>
                    <a:pt x="1583839" y="1110241"/>
                  </a:cubicBezTo>
                  <a:lnTo>
                    <a:pt x="2382420" y="311660"/>
                  </a:lnTo>
                  <a:cubicBezTo>
                    <a:pt x="2452525" y="241555"/>
                    <a:pt x="2452525" y="125731"/>
                    <a:pt x="2382420" y="52578"/>
                  </a:cubicBezTo>
                  <a:lnTo>
                    <a:pt x="2382420" y="52578"/>
                  </a:lnTo>
                  <a:lnTo>
                    <a:pt x="2382420" y="52578"/>
                  </a:lnTo>
                  <a:cubicBezTo>
                    <a:pt x="2312316" y="-17526"/>
                    <a:pt x="2196491" y="-17526"/>
                    <a:pt x="2123339" y="52578"/>
                  </a:cubicBezTo>
                  <a:lnTo>
                    <a:pt x="1327806" y="851159"/>
                  </a:lnTo>
                  <a:cubicBezTo>
                    <a:pt x="1218077" y="960888"/>
                    <a:pt x="1126636" y="1143769"/>
                    <a:pt x="1004716" y="1305314"/>
                  </a:cubicBezTo>
                  <a:lnTo>
                    <a:pt x="196991" y="2113039"/>
                  </a:lnTo>
                  <a:lnTo>
                    <a:pt x="154318" y="2070367"/>
                  </a:lnTo>
                  <a:cubicBezTo>
                    <a:pt x="117742" y="2033790"/>
                    <a:pt x="59830" y="2033790"/>
                    <a:pt x="26302" y="2070367"/>
                  </a:cubicBezTo>
                  <a:cubicBezTo>
                    <a:pt x="-7227" y="2106943"/>
                    <a:pt x="-10275" y="2164855"/>
                    <a:pt x="26302" y="2198384"/>
                  </a:cubicBezTo>
                  <a:lnTo>
                    <a:pt x="239663" y="2411745"/>
                  </a:lnTo>
                  <a:cubicBezTo>
                    <a:pt x="276239" y="2448321"/>
                    <a:pt x="334151" y="2448321"/>
                    <a:pt x="367680" y="2411745"/>
                  </a:cubicBezTo>
                  <a:cubicBezTo>
                    <a:pt x="404256" y="2375169"/>
                    <a:pt x="404256" y="2320304"/>
                    <a:pt x="367680" y="2283728"/>
                  </a:cubicBezTo>
                  <a:close/>
                </a:path>
              </a:pathLst>
            </a:custGeom>
            <a:solidFill>
              <a:schemeClr val="accent1">
                <a:lumMod val="75000"/>
              </a:schemeClr>
            </a:solidFill>
            <a:ln w="3046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xmlns="" id="{FBCAC017-2D8F-43F0-8B6E-815B4C5762FF}"/>
                </a:ext>
              </a:extLst>
            </p:cNvPr>
            <p:cNvSpPr/>
            <p:nvPr/>
          </p:nvSpPr>
          <p:spPr>
            <a:xfrm>
              <a:off x="10506211" y="4387220"/>
              <a:ext cx="121921" cy="274322"/>
            </a:xfrm>
            <a:custGeom>
              <a:avLst/>
              <a:gdLst>
                <a:gd name="connsiteX0" fmla="*/ 73153 w 121920"/>
                <a:gd name="connsiteY0" fmla="*/ 0 h 274321"/>
                <a:gd name="connsiteX1" fmla="*/ 0 w 121920"/>
                <a:gd name="connsiteY1" fmla="*/ 146305 h 274321"/>
                <a:gd name="connsiteX2" fmla="*/ 73153 w 121920"/>
                <a:gd name="connsiteY2" fmla="*/ 292610 h 274321"/>
                <a:gd name="connsiteX3" fmla="*/ 121921 w 121920"/>
                <a:gd name="connsiteY3" fmla="*/ 146305 h 274321"/>
                <a:gd name="connsiteX4" fmla="*/ 73153 w 121920"/>
                <a:gd name="connsiteY4" fmla="*/ 0 h 274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 h="274321">
                  <a:moveTo>
                    <a:pt x="73153" y="0"/>
                  </a:moveTo>
                  <a:cubicBezTo>
                    <a:pt x="27432" y="33528"/>
                    <a:pt x="0" y="85345"/>
                    <a:pt x="0" y="146305"/>
                  </a:cubicBezTo>
                  <a:cubicBezTo>
                    <a:pt x="0" y="207265"/>
                    <a:pt x="27432" y="259082"/>
                    <a:pt x="73153" y="292610"/>
                  </a:cubicBezTo>
                  <a:cubicBezTo>
                    <a:pt x="103633" y="252986"/>
                    <a:pt x="121921" y="201169"/>
                    <a:pt x="121921" y="146305"/>
                  </a:cubicBezTo>
                  <a:cubicBezTo>
                    <a:pt x="121921" y="91441"/>
                    <a:pt x="103633" y="39624"/>
                    <a:pt x="73153" y="0"/>
                  </a:cubicBezTo>
                  <a:close/>
                </a:path>
              </a:pathLst>
            </a:custGeom>
            <a:solidFill>
              <a:srgbClr val="92D050"/>
            </a:solidFill>
            <a:ln w="3046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xmlns="" id="{916E2987-782E-4576-B646-0BC2A4A9FC9A}"/>
                </a:ext>
              </a:extLst>
            </p:cNvPr>
            <p:cNvSpPr/>
            <p:nvPr/>
          </p:nvSpPr>
          <p:spPr>
            <a:xfrm>
              <a:off x="10140448" y="4387220"/>
              <a:ext cx="121921" cy="274322"/>
            </a:xfrm>
            <a:custGeom>
              <a:avLst/>
              <a:gdLst>
                <a:gd name="connsiteX0" fmla="*/ 48768 w 121920"/>
                <a:gd name="connsiteY0" fmla="*/ 0 h 274321"/>
                <a:gd name="connsiteX1" fmla="*/ 0 w 121920"/>
                <a:gd name="connsiteY1" fmla="*/ 146305 h 274321"/>
                <a:gd name="connsiteX2" fmla="*/ 48768 w 121920"/>
                <a:gd name="connsiteY2" fmla="*/ 292610 h 274321"/>
                <a:gd name="connsiteX3" fmla="*/ 121921 w 121920"/>
                <a:gd name="connsiteY3" fmla="*/ 146305 h 274321"/>
                <a:gd name="connsiteX4" fmla="*/ 48768 w 121920"/>
                <a:gd name="connsiteY4" fmla="*/ 0 h 274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 h="274321">
                  <a:moveTo>
                    <a:pt x="48768" y="0"/>
                  </a:moveTo>
                  <a:cubicBezTo>
                    <a:pt x="18288" y="39624"/>
                    <a:pt x="0" y="91441"/>
                    <a:pt x="0" y="146305"/>
                  </a:cubicBezTo>
                  <a:cubicBezTo>
                    <a:pt x="0" y="201169"/>
                    <a:pt x="18288" y="252986"/>
                    <a:pt x="48768" y="292610"/>
                  </a:cubicBezTo>
                  <a:cubicBezTo>
                    <a:pt x="94489" y="259082"/>
                    <a:pt x="121921" y="207265"/>
                    <a:pt x="121921" y="146305"/>
                  </a:cubicBezTo>
                  <a:cubicBezTo>
                    <a:pt x="121921" y="85345"/>
                    <a:pt x="94489" y="33528"/>
                    <a:pt x="48768" y="0"/>
                  </a:cubicBezTo>
                  <a:close/>
                </a:path>
              </a:pathLst>
            </a:custGeom>
            <a:solidFill>
              <a:srgbClr val="92D050"/>
            </a:solidFill>
            <a:ln w="3046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xmlns="" id="{A585D07F-BB9D-47DE-91C4-5EB36B4CC521}"/>
                </a:ext>
              </a:extLst>
            </p:cNvPr>
            <p:cNvSpPr/>
            <p:nvPr/>
          </p:nvSpPr>
          <p:spPr>
            <a:xfrm>
              <a:off x="10231889" y="4289683"/>
              <a:ext cx="304802" cy="487683"/>
            </a:xfrm>
            <a:custGeom>
              <a:avLst/>
              <a:gdLst>
                <a:gd name="connsiteX0" fmla="*/ 213361 w 304801"/>
                <a:gd name="connsiteY0" fmla="*/ 243842 h 487683"/>
                <a:gd name="connsiteX1" fmla="*/ 304802 w 304801"/>
                <a:gd name="connsiteY1" fmla="*/ 54864 h 487683"/>
                <a:gd name="connsiteX2" fmla="*/ 152401 w 304801"/>
                <a:gd name="connsiteY2" fmla="*/ 0 h 487683"/>
                <a:gd name="connsiteX3" fmla="*/ 0 w 304801"/>
                <a:gd name="connsiteY3" fmla="*/ 54864 h 487683"/>
                <a:gd name="connsiteX4" fmla="*/ 91441 w 304801"/>
                <a:gd name="connsiteY4" fmla="*/ 243842 h 487683"/>
                <a:gd name="connsiteX5" fmla="*/ 0 w 304801"/>
                <a:gd name="connsiteY5" fmla="*/ 432819 h 487683"/>
                <a:gd name="connsiteX6" fmla="*/ 152401 w 304801"/>
                <a:gd name="connsiteY6" fmla="*/ 487683 h 487683"/>
                <a:gd name="connsiteX7" fmla="*/ 304802 w 304801"/>
                <a:gd name="connsiteY7" fmla="*/ 432819 h 487683"/>
                <a:gd name="connsiteX8" fmla="*/ 213361 w 304801"/>
                <a:gd name="connsiteY8" fmla="*/ 243842 h 48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801" h="487683">
                  <a:moveTo>
                    <a:pt x="213361" y="243842"/>
                  </a:moveTo>
                  <a:cubicBezTo>
                    <a:pt x="213361" y="167641"/>
                    <a:pt x="249937" y="97537"/>
                    <a:pt x="304802" y="54864"/>
                  </a:cubicBezTo>
                  <a:cubicBezTo>
                    <a:pt x="262130" y="21336"/>
                    <a:pt x="210313" y="0"/>
                    <a:pt x="152401" y="0"/>
                  </a:cubicBezTo>
                  <a:cubicBezTo>
                    <a:pt x="94489" y="0"/>
                    <a:pt x="42672" y="21336"/>
                    <a:pt x="0" y="54864"/>
                  </a:cubicBezTo>
                  <a:cubicBezTo>
                    <a:pt x="54864" y="100585"/>
                    <a:pt x="91441" y="167641"/>
                    <a:pt x="91441" y="243842"/>
                  </a:cubicBezTo>
                  <a:cubicBezTo>
                    <a:pt x="91441" y="320042"/>
                    <a:pt x="54864" y="390147"/>
                    <a:pt x="0" y="432819"/>
                  </a:cubicBezTo>
                  <a:cubicBezTo>
                    <a:pt x="42672" y="466347"/>
                    <a:pt x="94489" y="487683"/>
                    <a:pt x="152401" y="487683"/>
                  </a:cubicBezTo>
                  <a:cubicBezTo>
                    <a:pt x="210313" y="487683"/>
                    <a:pt x="262130" y="466347"/>
                    <a:pt x="304802" y="432819"/>
                  </a:cubicBezTo>
                  <a:cubicBezTo>
                    <a:pt x="249937" y="390147"/>
                    <a:pt x="213361" y="320042"/>
                    <a:pt x="213361" y="243842"/>
                  </a:cubicBezTo>
                  <a:close/>
                </a:path>
              </a:pathLst>
            </a:custGeom>
            <a:solidFill>
              <a:srgbClr val="00B050"/>
            </a:solidFill>
            <a:ln w="30460" cap="flat">
              <a:noFill/>
              <a:prstDash val="solid"/>
              <a:miter/>
            </a:ln>
          </p:spPr>
          <p:txBody>
            <a:bodyPr rtlCol="0" anchor="ctr"/>
            <a:lstStyle/>
            <a:p>
              <a:endParaRPr lang="en-GB"/>
            </a:p>
          </p:txBody>
        </p:sp>
      </p:grpSp>
    </p:spTree>
    <p:extLst>
      <p:ext uri="{BB962C8B-B14F-4D97-AF65-F5344CB8AC3E}">
        <p14:creationId xmlns:p14="http://schemas.microsoft.com/office/powerpoint/2010/main" xmlns="" val="172213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6EDC0E-0E83-462B-9659-B136375F698F}"/>
              </a:ext>
            </a:extLst>
          </p:cNvPr>
          <p:cNvSpPr>
            <a:spLocks noGrp="1"/>
          </p:cNvSpPr>
          <p:nvPr>
            <p:ph type="ctrTitle"/>
          </p:nvPr>
        </p:nvSpPr>
        <p:spPr>
          <a:xfrm>
            <a:off x="2212532" y="2788919"/>
            <a:ext cx="7766936" cy="2267753"/>
          </a:xfrm>
        </p:spPr>
        <p:txBody>
          <a:bodyPr>
            <a:normAutofit fontScale="90000"/>
          </a:bodyPr>
          <a:lstStyle/>
          <a:p>
            <a:pPr algn="ctr"/>
            <a:r>
              <a:rPr lang="en-GB" dirty="0"/>
              <a:t>Why our brains prefer to be unconscious</a:t>
            </a:r>
            <a:r>
              <a:rPr lang="en-GB" dirty="0">
                <a:solidFill>
                  <a:srgbClr val="FFC000"/>
                </a:solidFill>
              </a:rPr>
              <a:t/>
            </a:r>
            <a:br>
              <a:rPr lang="en-GB" dirty="0">
                <a:solidFill>
                  <a:srgbClr val="FFC000"/>
                </a:solidFill>
              </a:rPr>
            </a:br>
            <a:r>
              <a:rPr lang="en-GB" dirty="0">
                <a:solidFill>
                  <a:srgbClr val="FFC000"/>
                </a:solidFill>
              </a:rPr>
              <a:t/>
            </a:r>
            <a:br>
              <a:rPr lang="en-GB" dirty="0">
                <a:solidFill>
                  <a:srgbClr val="FFC000"/>
                </a:solidFill>
              </a:rPr>
            </a:br>
            <a:r>
              <a:rPr lang="en-GB" dirty="0">
                <a:solidFill>
                  <a:srgbClr val="FFC000"/>
                </a:solidFill>
              </a:rPr>
              <a:t>T</a:t>
            </a:r>
            <a:r>
              <a:rPr lang="en-GB" dirty="0">
                <a:solidFill>
                  <a:srgbClr val="FF0000"/>
                </a:solidFill>
              </a:rPr>
              <a:t>h</a:t>
            </a:r>
            <a:r>
              <a:rPr lang="en-GB" dirty="0">
                <a:solidFill>
                  <a:srgbClr val="FFC000"/>
                </a:solidFill>
              </a:rPr>
              <a:t>e</a:t>
            </a:r>
            <a:r>
              <a:rPr lang="en-GB" dirty="0"/>
              <a:t> </a:t>
            </a:r>
            <a:r>
              <a:rPr lang="en-GB" dirty="0">
                <a:solidFill>
                  <a:srgbClr val="FFFF00"/>
                </a:solidFill>
              </a:rPr>
              <a:t>S</a:t>
            </a:r>
            <a:r>
              <a:rPr lang="en-GB" dirty="0">
                <a:solidFill>
                  <a:srgbClr val="92D050"/>
                </a:solidFill>
              </a:rPr>
              <a:t>t</a:t>
            </a:r>
            <a:r>
              <a:rPr lang="en-GB" dirty="0">
                <a:solidFill>
                  <a:srgbClr val="00B050"/>
                </a:solidFill>
              </a:rPr>
              <a:t>r</a:t>
            </a:r>
            <a:r>
              <a:rPr lang="en-GB" dirty="0"/>
              <a:t>o</a:t>
            </a:r>
            <a:r>
              <a:rPr lang="en-GB" dirty="0">
                <a:solidFill>
                  <a:srgbClr val="002060"/>
                </a:solidFill>
              </a:rPr>
              <a:t>o</a:t>
            </a:r>
            <a:r>
              <a:rPr lang="en-GB" dirty="0">
                <a:solidFill>
                  <a:srgbClr val="7030A0"/>
                </a:solidFill>
              </a:rPr>
              <a:t>p</a:t>
            </a:r>
            <a:r>
              <a:rPr lang="en-GB" dirty="0"/>
              <a:t> </a:t>
            </a:r>
            <a:r>
              <a:rPr lang="en-GB" dirty="0">
                <a:solidFill>
                  <a:srgbClr val="FF0000"/>
                </a:solidFill>
              </a:rPr>
              <a:t>t</a:t>
            </a:r>
            <a:r>
              <a:rPr lang="en-GB" dirty="0">
                <a:solidFill>
                  <a:srgbClr val="0070C0"/>
                </a:solidFill>
              </a:rPr>
              <a:t>e</a:t>
            </a:r>
            <a:r>
              <a:rPr lang="en-GB" dirty="0">
                <a:solidFill>
                  <a:srgbClr val="FFC000"/>
                </a:solidFill>
              </a:rPr>
              <a:t>s</a:t>
            </a:r>
            <a:r>
              <a:rPr lang="en-GB" dirty="0"/>
              <a:t>t</a:t>
            </a:r>
          </a:p>
        </p:txBody>
      </p:sp>
      <p:sp>
        <p:nvSpPr>
          <p:cNvPr id="4" name="Subtitle 3">
            <a:extLst>
              <a:ext uri="{FF2B5EF4-FFF2-40B4-BE49-F238E27FC236}">
                <a16:creationId xmlns:a16="http://schemas.microsoft.com/office/drawing/2014/main" xmlns="" id="{7ACB381B-49FC-4728-BC9E-F9D47AB30F82}"/>
              </a:ext>
            </a:extLst>
          </p:cNvPr>
          <p:cNvSpPr>
            <a:spLocks noGrp="1"/>
          </p:cNvSpPr>
          <p:nvPr>
            <p:ph type="subTitle" idx="1"/>
          </p:nvPr>
        </p:nvSpPr>
        <p:spPr>
          <a:xfrm>
            <a:off x="2212532" y="5056672"/>
            <a:ext cx="7766936" cy="1096899"/>
          </a:xfrm>
        </p:spPr>
        <p:txBody>
          <a:bodyPr/>
          <a:lstStyle/>
          <a:p>
            <a:pPr algn="ctr"/>
            <a:r>
              <a:rPr lang="en-GB" dirty="0"/>
              <a:t>System 1 &amp; System 2 thinking in action</a:t>
            </a:r>
          </a:p>
        </p:txBody>
      </p:sp>
      <p:sp>
        <p:nvSpPr>
          <p:cNvPr id="5" name="Footer Placeholder 2">
            <a:extLst>
              <a:ext uri="{FF2B5EF4-FFF2-40B4-BE49-F238E27FC236}">
                <a16:creationId xmlns:a16="http://schemas.microsoft.com/office/drawing/2014/main" xmlns="" id="{07E9EEDF-6386-4334-9C95-51FE952BCCCC}"/>
              </a:ext>
            </a:extLst>
          </p:cNvPr>
          <p:cNvSpPr>
            <a:spLocks noGrp="1"/>
          </p:cNvSpPr>
          <p:nvPr>
            <p:ph type="ftr" sz="quarter" idx="11"/>
          </p:nvPr>
        </p:nvSpPr>
        <p:spPr>
          <a:xfrm>
            <a:off x="4633256" y="5785592"/>
            <a:ext cx="2539396" cy="352336"/>
          </a:xfrm>
        </p:spPr>
        <p:txBody>
          <a:bodyPr vert="horz" lIns="91440" tIns="45720" rIns="91440" bIns="45720" rtlCol="0" anchor="ctr">
            <a:normAutofit/>
          </a:bodyPr>
          <a:lstStyle/>
          <a:p>
            <a:pPr algn="ctr" defTabSz="914400">
              <a:lnSpc>
                <a:spcPct val="90000"/>
              </a:lnSpc>
              <a:spcAft>
                <a:spcPts val="600"/>
              </a:spcAft>
            </a:pPr>
            <a:r>
              <a:rPr lang="en-US" kern="1200" dirty="0">
                <a:solidFill>
                  <a:schemeClr val="tx1">
                    <a:tint val="75000"/>
                  </a:schemeClr>
                </a:solidFill>
                <a:latin typeface="+mn-lt"/>
                <a:ea typeface="+mn-ea"/>
                <a:cs typeface="+mn-cs"/>
              </a:rPr>
              <a:t>Powered by www.DaVincisWorkshop.co.uk</a:t>
            </a:r>
          </a:p>
        </p:txBody>
      </p:sp>
    </p:spTree>
    <p:extLst>
      <p:ext uri="{BB962C8B-B14F-4D97-AF65-F5344CB8AC3E}">
        <p14:creationId xmlns:p14="http://schemas.microsoft.com/office/powerpoint/2010/main" xmlns="" val="735705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1057160" y="420414"/>
            <a:ext cx="3626836" cy="5401271"/>
          </a:xfrm>
        </p:spPr>
        <p:txBody>
          <a:bodyPr>
            <a:noAutofit/>
          </a:bodyPr>
          <a:lstStyle/>
          <a:p>
            <a:pPr marL="0" indent="0">
              <a:lnSpc>
                <a:spcPct val="100000"/>
              </a:lnSpc>
              <a:spcBef>
                <a:spcPts val="0"/>
              </a:spcBef>
              <a:buNone/>
            </a:pPr>
            <a:r>
              <a:rPr lang="en-GB" sz="2800" dirty="0">
                <a:solidFill>
                  <a:srgbClr val="FF0000"/>
                </a:solidFill>
                <a:ea typeface="Times New Roman" panose="02020603050405020304" pitchFamily="18" charset="0"/>
              </a:rPr>
              <a:t>Red</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en-GB" sz="2800" dirty="0">
                <a:solidFill>
                  <a:srgbClr val="00B050"/>
                </a:solidFill>
                <a:ea typeface="Times New Roman" panose="02020603050405020304" pitchFamily="18" charset="0"/>
              </a:rPr>
              <a:t>Green</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en-GB" sz="2800" dirty="0">
                <a:ea typeface="Times New Roman" panose="02020603050405020304" pitchFamily="18" charset="0"/>
              </a:rPr>
              <a:t>Black</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en-GB" sz="2800" dirty="0">
                <a:solidFill>
                  <a:srgbClr val="0070C0"/>
                </a:solidFill>
                <a:ea typeface="Times New Roman" panose="02020603050405020304" pitchFamily="18" charset="0"/>
              </a:rPr>
              <a:t>Blue</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en-GB" sz="2800" dirty="0">
                <a:solidFill>
                  <a:srgbClr val="0070C0"/>
                </a:solidFill>
                <a:ea typeface="Times New Roman" panose="02020603050405020304" pitchFamily="18" charset="0"/>
              </a:rPr>
              <a:t>Blue</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en-GB" sz="2800" dirty="0">
                <a:solidFill>
                  <a:srgbClr val="FFC000"/>
                </a:solidFill>
                <a:ea typeface="Times New Roman" panose="02020603050405020304" pitchFamily="18" charset="0"/>
              </a:rPr>
              <a:t>Orange</a:t>
            </a:r>
            <a:endParaRPr lang="en-GB" sz="2800" dirty="0">
              <a:solidFill>
                <a:srgbClr val="FFC000"/>
              </a:solidFill>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en-GB" sz="2800" dirty="0">
                <a:solidFill>
                  <a:srgbClr val="0070C0"/>
                </a:solidFill>
                <a:ea typeface="Times New Roman" panose="02020603050405020304" pitchFamily="18" charset="0"/>
              </a:rPr>
              <a:t>Blue</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en-GB" sz="2800" dirty="0">
                <a:solidFill>
                  <a:srgbClr val="C55A11"/>
                </a:solidFill>
                <a:ea typeface="Times New Roman" panose="02020603050405020304" pitchFamily="18" charset="0"/>
              </a:rPr>
              <a:t>Brown</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en-GB" sz="2800" dirty="0">
                <a:solidFill>
                  <a:srgbClr val="7030A0"/>
                </a:solidFill>
                <a:ea typeface="Times New Roman" panose="02020603050405020304" pitchFamily="18" charset="0"/>
              </a:rPr>
              <a:t>Purple</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en-GB" sz="2800" dirty="0">
                <a:solidFill>
                  <a:srgbClr val="FF0066"/>
                </a:solidFill>
                <a:ea typeface="Times New Roman" panose="02020603050405020304" pitchFamily="18" charset="0"/>
              </a:rPr>
              <a:t>Pink</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None/>
            </a:pPr>
            <a:endParaRPr lang="en-GB" sz="2800" dirty="0"/>
          </a:p>
        </p:txBody>
      </p:sp>
      <p:sp>
        <p:nvSpPr>
          <p:cNvPr id="6" name="Content Placeholder 5"/>
          <p:cNvSpPr>
            <a:spLocks noGrp="1"/>
          </p:cNvSpPr>
          <p:nvPr>
            <p:ph sz="quarter" idx="13"/>
          </p:nvPr>
        </p:nvSpPr>
        <p:spPr>
          <a:xfrm>
            <a:off x="7797020" y="420414"/>
            <a:ext cx="3240411" cy="5401271"/>
          </a:xfrm>
        </p:spPr>
        <p:txBody>
          <a:bodyPr>
            <a:noAutofit/>
          </a:bodyPr>
          <a:lstStyle/>
          <a:p>
            <a:pPr marL="0" indent="0">
              <a:lnSpc>
                <a:spcPct val="100000"/>
              </a:lnSpc>
              <a:spcBef>
                <a:spcPts val="0"/>
              </a:spcBef>
              <a:buNone/>
            </a:pPr>
            <a:r>
              <a:rPr lang="en-GB" sz="2800" dirty="0">
                <a:solidFill>
                  <a:srgbClr val="0070C0"/>
                </a:solidFill>
                <a:ea typeface="Times New Roman" panose="02020603050405020304" pitchFamily="18" charset="0"/>
              </a:rPr>
              <a:t>Red</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en-GB" sz="2800" dirty="0">
                <a:solidFill>
                  <a:srgbClr val="00B050"/>
                </a:solidFill>
                <a:ea typeface="Times New Roman" panose="02020603050405020304" pitchFamily="18" charset="0"/>
              </a:rPr>
              <a:t>Green</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en-GB" sz="2800" dirty="0">
                <a:solidFill>
                  <a:srgbClr val="FF0000"/>
                </a:solidFill>
                <a:ea typeface="Times New Roman" panose="02020603050405020304" pitchFamily="18" charset="0"/>
              </a:rPr>
              <a:t>Black</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en-GB" sz="2800" dirty="0">
                <a:solidFill>
                  <a:srgbClr val="FF0066"/>
                </a:solidFill>
                <a:ea typeface="Times New Roman" panose="02020603050405020304" pitchFamily="18" charset="0"/>
              </a:rPr>
              <a:t>Blue</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en-GB" sz="2800" dirty="0">
                <a:solidFill>
                  <a:srgbClr val="FFC000"/>
                </a:solidFill>
                <a:ea typeface="Times New Roman" panose="02020603050405020304" pitchFamily="18" charset="0"/>
              </a:rPr>
              <a:t>Blue</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en-GB" sz="2800" dirty="0">
                <a:solidFill>
                  <a:srgbClr val="0070C0"/>
                </a:solidFill>
                <a:ea typeface="Times New Roman" panose="02020603050405020304" pitchFamily="18" charset="0"/>
              </a:rPr>
              <a:t>Orange</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en-GB" sz="2800" dirty="0">
                <a:solidFill>
                  <a:srgbClr val="0070C0"/>
                </a:solidFill>
                <a:ea typeface="Times New Roman" panose="02020603050405020304" pitchFamily="18" charset="0"/>
              </a:rPr>
              <a:t>Blue</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en-GB" sz="2800" dirty="0">
                <a:ea typeface="Times New Roman" panose="02020603050405020304" pitchFamily="18" charset="0"/>
              </a:rPr>
              <a:t>Brown</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en-GB" sz="2800" dirty="0">
                <a:solidFill>
                  <a:srgbClr val="FF0066"/>
                </a:solidFill>
                <a:ea typeface="Times New Roman" panose="02020603050405020304" pitchFamily="18" charset="0"/>
              </a:rPr>
              <a:t>Purple</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en-GB" sz="2800" dirty="0">
                <a:solidFill>
                  <a:srgbClr val="7030A0"/>
                </a:solidFill>
                <a:ea typeface="Times New Roman" panose="02020603050405020304" pitchFamily="18" charset="0"/>
              </a:rPr>
              <a:t>Pink</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None/>
            </a:pPr>
            <a:endParaRPr lang="en-GB" sz="2800" dirty="0"/>
          </a:p>
        </p:txBody>
      </p:sp>
      <p:sp>
        <p:nvSpPr>
          <p:cNvPr id="4" name="Content Placeholder 4">
            <a:extLst>
              <a:ext uri="{FF2B5EF4-FFF2-40B4-BE49-F238E27FC236}">
                <a16:creationId xmlns:a16="http://schemas.microsoft.com/office/drawing/2014/main" xmlns="" id="{EAAAA431-F72E-4FD0-A489-6A591C41D14E}"/>
              </a:ext>
            </a:extLst>
          </p:cNvPr>
          <p:cNvSpPr txBox="1">
            <a:spLocks/>
          </p:cNvSpPr>
          <p:nvPr/>
        </p:nvSpPr>
        <p:spPr>
          <a:xfrm>
            <a:off x="3423775" y="420414"/>
            <a:ext cx="3626836" cy="5401271"/>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nSpc>
                <a:spcPct val="100000"/>
              </a:lnSpc>
              <a:spcBef>
                <a:spcPts val="0"/>
              </a:spcBef>
              <a:buFont typeface="Arial" panose="020B0604020202020204" pitchFamily="34" charset="0"/>
              <a:buNone/>
            </a:pPr>
            <a:r>
              <a:rPr lang="en-GB" sz="2800" dirty="0">
                <a:solidFill>
                  <a:srgbClr val="00B050"/>
                </a:solidFill>
                <a:ea typeface="Times New Roman" panose="02020603050405020304" pitchFamily="18" charset="0"/>
              </a:rPr>
              <a:t>Green</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GB" sz="2800" dirty="0">
                <a:solidFill>
                  <a:srgbClr val="7F7F7F"/>
                </a:solidFill>
                <a:ea typeface="Times New Roman" panose="02020603050405020304" pitchFamily="18" charset="0"/>
              </a:rPr>
              <a:t>Grey</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GB" sz="2800" dirty="0">
                <a:solidFill>
                  <a:srgbClr val="C55A11"/>
                </a:solidFill>
                <a:ea typeface="Times New Roman" panose="02020603050405020304" pitchFamily="18" charset="0"/>
              </a:rPr>
              <a:t>Brown</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GB" sz="2800" dirty="0">
                <a:solidFill>
                  <a:srgbClr val="7F7F7F"/>
                </a:solidFill>
                <a:ea typeface="Times New Roman" panose="02020603050405020304" pitchFamily="18" charset="0"/>
              </a:rPr>
              <a:t>Grey</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GB" sz="2800" dirty="0">
                <a:ea typeface="Times New Roman" panose="02020603050405020304" pitchFamily="18" charset="0"/>
              </a:rPr>
              <a:t>Black</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GB" sz="2800" dirty="0">
                <a:solidFill>
                  <a:srgbClr val="0070C0"/>
                </a:solidFill>
                <a:ea typeface="Times New Roman" panose="02020603050405020304" pitchFamily="18" charset="0"/>
              </a:rPr>
              <a:t>Blue</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GB" sz="2800" dirty="0">
                <a:solidFill>
                  <a:srgbClr val="FFC000"/>
                </a:solidFill>
                <a:ea typeface="Times New Roman" panose="02020603050405020304" pitchFamily="18" charset="0"/>
              </a:rPr>
              <a:t>Orange</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GB" sz="2800" dirty="0">
                <a:solidFill>
                  <a:srgbClr val="FF0066"/>
                </a:solidFill>
                <a:ea typeface="Times New Roman" panose="02020603050405020304" pitchFamily="18" charset="0"/>
              </a:rPr>
              <a:t>Pink</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GB" sz="2800" dirty="0">
                <a:solidFill>
                  <a:srgbClr val="FF0000"/>
                </a:solidFill>
                <a:ea typeface="Times New Roman" panose="02020603050405020304" pitchFamily="18" charset="0"/>
              </a:rPr>
              <a:t>Red</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GB" sz="2800" dirty="0">
                <a:solidFill>
                  <a:srgbClr val="0070C0"/>
                </a:solidFill>
                <a:ea typeface="Times New Roman" panose="02020603050405020304" pitchFamily="18" charset="0"/>
              </a:rPr>
              <a:t>Blue</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endParaRPr lang="en-GB" sz="2800" dirty="0"/>
          </a:p>
        </p:txBody>
      </p:sp>
      <p:sp>
        <p:nvSpPr>
          <p:cNvPr id="7" name="Content Placeholder 5">
            <a:extLst>
              <a:ext uri="{FF2B5EF4-FFF2-40B4-BE49-F238E27FC236}">
                <a16:creationId xmlns:a16="http://schemas.microsoft.com/office/drawing/2014/main" xmlns="" id="{131DFB9A-FD0B-4373-AD53-454135D2D355}"/>
              </a:ext>
            </a:extLst>
          </p:cNvPr>
          <p:cNvSpPr txBox="1">
            <a:spLocks/>
          </p:cNvSpPr>
          <p:nvPr/>
        </p:nvSpPr>
        <p:spPr>
          <a:xfrm>
            <a:off x="10163635" y="420414"/>
            <a:ext cx="3240411" cy="5401271"/>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nSpc>
                <a:spcPct val="100000"/>
              </a:lnSpc>
              <a:spcBef>
                <a:spcPts val="0"/>
              </a:spcBef>
              <a:buFont typeface="Arial" panose="020B0604020202020204" pitchFamily="34" charset="0"/>
              <a:buNone/>
            </a:pPr>
            <a:r>
              <a:rPr lang="en-GB" sz="2800" dirty="0">
                <a:solidFill>
                  <a:srgbClr val="0070C0"/>
                </a:solidFill>
                <a:ea typeface="Times New Roman" panose="02020603050405020304" pitchFamily="18" charset="0"/>
              </a:rPr>
              <a:t>Red</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GB" sz="2800" dirty="0">
                <a:solidFill>
                  <a:srgbClr val="00B050"/>
                </a:solidFill>
                <a:ea typeface="Times New Roman" panose="02020603050405020304" pitchFamily="18" charset="0"/>
              </a:rPr>
              <a:t>Green</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GB" sz="2800" dirty="0">
                <a:solidFill>
                  <a:srgbClr val="FF0000"/>
                </a:solidFill>
                <a:ea typeface="Times New Roman" panose="02020603050405020304" pitchFamily="18" charset="0"/>
              </a:rPr>
              <a:t>Black</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GB" sz="2800" dirty="0">
                <a:solidFill>
                  <a:srgbClr val="FF0066"/>
                </a:solidFill>
                <a:ea typeface="Times New Roman" panose="02020603050405020304" pitchFamily="18" charset="0"/>
              </a:rPr>
              <a:t>Blue</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GB" sz="2800" dirty="0">
                <a:solidFill>
                  <a:srgbClr val="FFC000"/>
                </a:solidFill>
                <a:ea typeface="Times New Roman" panose="02020603050405020304" pitchFamily="18" charset="0"/>
              </a:rPr>
              <a:t>Blue</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GB" sz="2800" dirty="0">
                <a:solidFill>
                  <a:srgbClr val="0070C0"/>
                </a:solidFill>
                <a:ea typeface="Times New Roman" panose="02020603050405020304" pitchFamily="18" charset="0"/>
              </a:rPr>
              <a:t>Orange</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GB" sz="2800" dirty="0">
                <a:solidFill>
                  <a:srgbClr val="0070C0"/>
                </a:solidFill>
                <a:ea typeface="Times New Roman" panose="02020603050405020304" pitchFamily="18" charset="0"/>
              </a:rPr>
              <a:t>Blue</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GB" sz="2800" dirty="0">
                <a:ea typeface="Times New Roman" panose="02020603050405020304" pitchFamily="18" charset="0"/>
              </a:rPr>
              <a:t>Brown</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GB" sz="2800" dirty="0">
                <a:solidFill>
                  <a:srgbClr val="FF0066"/>
                </a:solidFill>
                <a:ea typeface="Times New Roman" panose="02020603050405020304" pitchFamily="18" charset="0"/>
              </a:rPr>
              <a:t>Purple</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GB" sz="2800" dirty="0">
                <a:solidFill>
                  <a:srgbClr val="7030A0"/>
                </a:solidFill>
                <a:ea typeface="Times New Roman" panose="02020603050405020304" pitchFamily="18" charset="0"/>
              </a:rPr>
              <a:t>Pink</a:t>
            </a:r>
            <a:endParaRPr lang="en-GB" sz="2800" dirty="0">
              <a:ea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endParaRPr lang="en-GB" sz="2800" dirty="0"/>
          </a:p>
        </p:txBody>
      </p:sp>
    </p:spTree>
    <p:extLst>
      <p:ext uri="{BB962C8B-B14F-4D97-AF65-F5344CB8AC3E}">
        <p14:creationId xmlns:p14="http://schemas.microsoft.com/office/powerpoint/2010/main" xmlns="" val="810402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FF8552C-9050-44F4-83CB-EB8E71A1C909}"/>
              </a:ext>
            </a:extLst>
          </p:cNvPr>
          <p:cNvSpPr>
            <a:spLocks noGrp="1"/>
          </p:cNvSpPr>
          <p:nvPr>
            <p:ph type="title"/>
          </p:nvPr>
        </p:nvSpPr>
        <p:spPr/>
        <p:txBody>
          <a:bodyPr/>
          <a:lstStyle/>
          <a:p>
            <a:r>
              <a:rPr lang="en-GB" dirty="0"/>
              <a:t>Follow the instructions on screen… </a:t>
            </a:r>
          </a:p>
        </p:txBody>
      </p:sp>
      <p:pic>
        <p:nvPicPr>
          <p:cNvPr id="2" name="The Monkey Business Illusion">
            <a:hlinkClick r:id="" action="ppaction://media"/>
            <a:extLst>
              <a:ext uri="{FF2B5EF4-FFF2-40B4-BE49-F238E27FC236}">
                <a16:creationId xmlns:a16="http://schemas.microsoft.com/office/drawing/2014/main" xmlns="" id="{6362791B-BFEB-4365-BC28-B18B87EC5171}"/>
              </a:ext>
            </a:extLst>
          </p:cNvPr>
          <p:cNvPicPr>
            <a:picLocks noGrp="1" noChangeAspect="1"/>
          </p:cNvPicPr>
          <p:nvPr>
            <p:ph idx="1"/>
            <a:videoFile r:link="rId1"/>
            <p:extLst>
              <p:ext uri="{DAA4B4D4-6D71-4841-9C94-3DE7FCFB9230}">
                <p14:media xmlns:p14="http://schemas.microsoft.com/office/powerpoint/2010/main" xmlns="" r:embed="rId4"/>
              </p:ext>
            </p:extLst>
          </p:nvPr>
        </p:nvPicPr>
        <p:blipFill>
          <a:blip r:embed="rId5" cstate="print"/>
          <a:stretch>
            <a:fillRect/>
          </a:stretch>
        </p:blipFill>
        <p:spPr>
          <a:xfrm>
            <a:off x="3184525" y="2016125"/>
            <a:ext cx="6137275" cy="3449638"/>
          </a:xfrm>
        </p:spPr>
      </p:pic>
      <p:sp>
        <p:nvSpPr>
          <p:cNvPr id="7" name="Footer Placeholder 2">
            <a:extLst>
              <a:ext uri="{FF2B5EF4-FFF2-40B4-BE49-F238E27FC236}">
                <a16:creationId xmlns:a16="http://schemas.microsoft.com/office/drawing/2014/main" xmlns="" id="{083F2F5B-6C84-4D24-AB42-135E83A41508}"/>
              </a:ext>
            </a:extLst>
          </p:cNvPr>
          <p:cNvSpPr>
            <a:spLocks noGrp="1"/>
          </p:cNvSpPr>
          <p:nvPr>
            <p:ph type="ftr" sz="quarter" idx="11"/>
          </p:nvPr>
        </p:nvSpPr>
        <p:spPr>
          <a:xfrm>
            <a:off x="4633256" y="5796102"/>
            <a:ext cx="2539396" cy="352336"/>
          </a:xfrm>
        </p:spPr>
        <p:txBody>
          <a:bodyPr vert="horz" lIns="91440" tIns="45720" rIns="91440" bIns="45720" rtlCol="0" anchor="ctr">
            <a:normAutofit/>
          </a:bodyPr>
          <a:lstStyle/>
          <a:p>
            <a:pPr algn="ctr" defTabSz="914400">
              <a:lnSpc>
                <a:spcPct val="90000"/>
              </a:lnSpc>
              <a:spcAft>
                <a:spcPts val="600"/>
              </a:spcAft>
            </a:pPr>
            <a:r>
              <a:rPr lang="en-US" kern="1200" dirty="0">
                <a:solidFill>
                  <a:schemeClr val="tx1">
                    <a:tint val="75000"/>
                  </a:schemeClr>
                </a:solidFill>
                <a:latin typeface="+mn-lt"/>
                <a:ea typeface="+mn-ea"/>
                <a:cs typeface="+mn-cs"/>
              </a:rPr>
              <a:t>Powered by www.DaVincisWorkshop.co.uk</a:t>
            </a:r>
          </a:p>
        </p:txBody>
      </p:sp>
    </p:spTree>
    <p:extLst>
      <p:ext uri="{BB962C8B-B14F-4D97-AF65-F5344CB8AC3E}">
        <p14:creationId xmlns:p14="http://schemas.microsoft.com/office/powerpoint/2010/main" xmlns="" val="426509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6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AME" val="Introducing me"/>
  <p:tag name="PXID" val="1"/>
  <p:tag name="SID" val="767"/>
</p:tagLst>
</file>

<file path=ppt/tags/tag2.xml><?xml version="1.0" encoding="utf-8"?>
<p:tagLst xmlns:a="http://schemas.openxmlformats.org/drawingml/2006/main" xmlns:r="http://schemas.openxmlformats.org/officeDocument/2006/relationships" xmlns:p="http://schemas.openxmlformats.org/presentationml/2006/main">
  <p:tag name="NAME" val="Introducing me"/>
  <p:tag name="PXID" val="1"/>
  <p:tag name="SID" val="767"/>
</p:tagLst>
</file>

<file path=ppt/tags/tag3.xml><?xml version="1.0" encoding="utf-8"?>
<p:tagLst xmlns:a="http://schemas.openxmlformats.org/drawingml/2006/main" xmlns:r="http://schemas.openxmlformats.org/officeDocument/2006/relationships" xmlns:p="http://schemas.openxmlformats.org/presentationml/2006/main">
  <p:tag name="NAME" val="Introducing me"/>
  <p:tag name="PXID" val="1"/>
  <p:tag name="SID" val="767"/>
</p:tagLst>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xmlns="" name="Gallery" id="{BBFCD31E-59A1-489D-B089-A3EAD7CAE12E}" vid="{F5E91637-A7B6-4E27-B710-77DA7014EE1E}"/>
    </a:ext>
  </a:extLst>
</a:theme>
</file>

<file path=ppt/theme/theme2.xml><?xml version="1.0" encoding="utf-8"?>
<a:theme xmlns:a="http://schemas.openxmlformats.org/drawingml/2006/main" name="1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xmlns=""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281</TotalTime>
  <Words>2913</Words>
  <Application>Microsoft Office PowerPoint</Application>
  <PresentationFormat>Custom</PresentationFormat>
  <Paragraphs>364</Paragraphs>
  <Slides>38</Slides>
  <Notes>29</Notes>
  <HiddenSlides>0</HiddenSlides>
  <MMClips>2</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Gallery</vt:lpstr>
      <vt:lpstr>1_Gallery</vt:lpstr>
      <vt:lpstr>Da Vinci’s Workshop</vt:lpstr>
      <vt:lpstr>The psychology of attraction and repulsion in business</vt:lpstr>
      <vt:lpstr>The psychology of attraction and repulsion in business</vt:lpstr>
      <vt:lpstr>Psychology of perception</vt:lpstr>
      <vt:lpstr>4 simple examples to show how we think</vt:lpstr>
      <vt:lpstr>Maths problems that can make you tense</vt:lpstr>
      <vt:lpstr>Why our brains prefer to be unconscious  The Stroop test</vt:lpstr>
      <vt:lpstr>Slide 8</vt:lpstr>
      <vt:lpstr>Follow the instructions on screen… </vt:lpstr>
      <vt:lpstr>How many continuity changes are in this scene?</vt:lpstr>
      <vt:lpstr>Mind control game</vt:lpstr>
      <vt:lpstr>Perception Conclusions</vt:lpstr>
      <vt:lpstr>Psychology of communication and engagement</vt:lpstr>
      <vt:lpstr>Slide 14</vt:lpstr>
      <vt:lpstr>Slide 15</vt:lpstr>
      <vt:lpstr>Slide 16</vt:lpstr>
      <vt:lpstr>Two traditional models for personality and communication</vt:lpstr>
      <vt:lpstr>The 4 ‘Prime Ape’ styles</vt:lpstr>
      <vt:lpstr>The Friendly Ape</vt:lpstr>
      <vt:lpstr>The Friendly Ape    - Possibly the most important person in your life</vt:lpstr>
      <vt:lpstr>The Challenger Ape</vt:lpstr>
      <vt:lpstr>The Challenger Ape    - Always looking for their next challenge / target</vt:lpstr>
      <vt:lpstr>The Expert Ape</vt:lpstr>
      <vt:lpstr>The Expert Ape    - The perfect combination of knowledge and self-control</vt:lpstr>
      <vt:lpstr>The Social Ape</vt:lpstr>
      <vt:lpstr>The Socialite Ape    - Works hard, plays hard, looks good doing it!</vt:lpstr>
      <vt:lpstr>The main clashes</vt:lpstr>
      <vt:lpstr>Slide 28</vt:lpstr>
      <vt:lpstr>Inner Ape conclusion for attraction and repulsion</vt:lpstr>
      <vt:lpstr>Additional slides, resources and exercises available at…   www.davincisworkshop.co.uk</vt:lpstr>
      <vt:lpstr>How well do you know your key stakeholders?</vt:lpstr>
      <vt:lpstr>Who are your key stakeholders?</vt:lpstr>
      <vt:lpstr>What are your biggest challenges?</vt:lpstr>
      <vt:lpstr>Additional tools …  Mapping the Inner Ape to other frameworks…</vt:lpstr>
      <vt:lpstr>The Inner Ape mapped to:  DiSC, Insights, Birds Behavioural Styles, SDI and Prism</vt:lpstr>
      <vt:lpstr>The inner Ape mapped to Tetramap and Japanese Blood Types</vt:lpstr>
      <vt:lpstr>The inner Ape mapped to MBTI (where possible)</vt:lpstr>
      <vt:lpstr>Da Vinci’s Workshop</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FG N</cp:lastModifiedBy>
  <cp:revision>26</cp:revision>
  <dcterms:created xsi:type="dcterms:W3CDTF">2019-06-10T10:37:05Z</dcterms:created>
  <dcterms:modified xsi:type="dcterms:W3CDTF">2019-06-23T19:29:06Z</dcterms:modified>
</cp:coreProperties>
</file>